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61" r:id="rId2"/>
    <p:sldId id="306" r:id="rId3"/>
    <p:sldId id="260" r:id="rId4"/>
    <p:sldId id="307" r:id="rId5"/>
    <p:sldId id="308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3" r:id="rId31"/>
    <p:sldId id="334" r:id="rId32"/>
    <p:sldId id="336" r:id="rId33"/>
    <p:sldId id="335" r:id="rId34"/>
    <p:sldId id="338" r:id="rId35"/>
    <p:sldId id="339" r:id="rId36"/>
    <p:sldId id="340" r:id="rId37"/>
    <p:sldId id="341" r:id="rId38"/>
    <p:sldId id="342" r:id="rId39"/>
  </p:sldIdLst>
  <p:sldSz cx="9144000" cy="6858000" type="screen4x3"/>
  <p:notesSz cx="9144000" cy="6858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6"/>
    <p:restoredTop sz="71044"/>
  </p:normalViewPr>
  <p:slideViewPr>
    <p:cSldViewPr>
      <p:cViewPr varScale="1">
        <p:scale>
          <a:sx n="74" d="100"/>
          <a:sy n="74" d="100"/>
        </p:scale>
        <p:origin x="176" y="7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002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881101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17042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009969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403161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31104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749285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76250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523681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106409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645024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37410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130206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290848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806975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043213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416825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556450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48575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228469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750098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172827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11886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 dirty="0"/>
              <a:t>시각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눈으로 들어오는 정보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시각적 인지로 사용되는 센서가 영상과 비디오만 있는 것은 아님 더 많은 센서가 있음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메인 센서가 영상과 비디오라는 것을 의미함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836117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079213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836163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719681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406618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90458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128182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242468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20358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17878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 dirty="0"/>
              <a:t>왜 패턴을 관찰하는가</a:t>
            </a:r>
            <a:r>
              <a:rPr kumimoji="1" lang="en-US" altLang="ko-KR" dirty="0"/>
              <a:t>?</a:t>
            </a:r>
          </a:p>
          <a:p>
            <a:r>
              <a:rPr kumimoji="1" lang="ko-KR" altLang="en-US" dirty="0"/>
              <a:t>결국 패턴을 통해 학습하고 인지하기 때문임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50649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5546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22844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 dirty="0"/>
              <a:t>특정 태스크를 수행하도록 설계가 되고 </a:t>
            </a:r>
            <a:r>
              <a:rPr kumimoji="1" lang="en-US" altLang="ko-KR" dirty="0"/>
              <a:t>general task</a:t>
            </a:r>
            <a:r>
              <a:rPr kumimoji="1" lang="ko-KR" altLang="en-US" dirty="0"/>
              <a:t>는 아님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09351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05648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16608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NanumBarunGothic" panose="020B0603020101020101" pitchFamily="34" charset="-127"/>
                <a:ea typeface="NanumBarunGothic" panose="020B0603020101020101" pitchFamily="34" charset="-127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NanumBarunGothic" panose="020B0603020101020101" pitchFamily="34" charset="-127"/>
                <a:ea typeface="NanumBarunGothic" panose="020B0603020101020101" pitchFamily="34" charset="-127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120" dirty="0"/>
              <a:t>2</a:t>
            </a:r>
            <a:r>
              <a:rPr spc="-120" dirty="0">
                <a:latin typeface="AppleMyungjo"/>
                <a:cs typeface="AppleMyungjo"/>
              </a:rPr>
              <a:t>장</a:t>
            </a:r>
            <a:r>
              <a:rPr spc="-145" dirty="0">
                <a:latin typeface="AppleMyungjo"/>
                <a:cs typeface="AppleMyungjo"/>
              </a:rPr>
              <a:t> </a:t>
            </a:r>
            <a:r>
              <a:rPr spc="-120" dirty="0">
                <a:latin typeface="AppleMyungjo"/>
                <a:cs typeface="AppleMyungjo"/>
              </a:rPr>
              <a:t>사전</a:t>
            </a:r>
            <a:r>
              <a:rPr spc="-160" dirty="0">
                <a:latin typeface="AppleMyungjo"/>
                <a:cs typeface="AppleMyungjo"/>
              </a:rPr>
              <a:t> </a:t>
            </a:r>
            <a:r>
              <a:rPr spc="-120" dirty="0">
                <a:latin typeface="AppleMyungjo"/>
                <a:cs typeface="AppleMyungjo"/>
              </a:rPr>
              <a:t>과정</a:t>
            </a:r>
            <a:r>
              <a:rPr spc="85" dirty="0"/>
              <a:t>(p</a:t>
            </a:r>
            <a:r>
              <a:rPr dirty="0"/>
              <a:t>r</a:t>
            </a:r>
            <a:r>
              <a:rPr spc="195" dirty="0"/>
              <a:t>e</a:t>
            </a:r>
            <a:r>
              <a:rPr spc="160" dirty="0"/>
              <a:t>p</a:t>
            </a:r>
            <a:r>
              <a:rPr dirty="0"/>
              <a:t>r</a:t>
            </a:r>
            <a:r>
              <a:rPr spc="175" dirty="0"/>
              <a:t>o</a:t>
            </a:r>
            <a:r>
              <a:rPr spc="155" dirty="0"/>
              <a:t>ces</a:t>
            </a:r>
            <a:r>
              <a:rPr spc="145" dirty="0"/>
              <a:t>s</a:t>
            </a:r>
            <a:r>
              <a:rPr spc="-15" dirty="0"/>
              <a:t>i</a:t>
            </a:r>
            <a:r>
              <a:rPr spc="75" dirty="0"/>
              <a:t>n</a:t>
            </a:r>
            <a:r>
              <a:rPr spc="125" dirty="0"/>
              <a:t>g</a:t>
            </a:r>
            <a:r>
              <a:rPr spc="10" dirty="0"/>
              <a:t>)</a:t>
            </a:r>
            <a:r>
              <a:rPr spc="-120" dirty="0">
                <a:latin typeface="AppleMyungjo"/>
                <a:cs typeface="AppleMyungjo"/>
              </a:rPr>
              <a:t>과</a:t>
            </a:r>
            <a:r>
              <a:rPr spc="-110" dirty="0">
                <a:latin typeface="AppleMyungjo"/>
                <a:cs typeface="AppleMyungjo"/>
              </a:rPr>
              <a:t> </a:t>
            </a:r>
            <a:r>
              <a:rPr spc="-120" dirty="0">
                <a:latin typeface="AppleMyungjo"/>
                <a:cs typeface="AppleMyungjo"/>
              </a:rPr>
              <a:t>최적화</a:t>
            </a:r>
            <a:r>
              <a:rPr spc="75" dirty="0"/>
              <a:t>(</a:t>
            </a:r>
            <a:r>
              <a:rPr spc="100" dirty="0"/>
              <a:t>o</a:t>
            </a:r>
            <a:r>
              <a:rPr spc="160" dirty="0"/>
              <a:t>p</a:t>
            </a:r>
            <a:r>
              <a:rPr spc="200" dirty="0"/>
              <a:t>t</a:t>
            </a:r>
            <a:r>
              <a:rPr spc="-15" dirty="0"/>
              <a:t>i</a:t>
            </a:r>
            <a:r>
              <a:rPr spc="155" dirty="0"/>
              <a:t>m</a:t>
            </a:r>
            <a:r>
              <a:rPr spc="-15" dirty="0"/>
              <a:t>i</a:t>
            </a:r>
            <a:r>
              <a:rPr spc="160" dirty="0"/>
              <a:t>z</a:t>
            </a:r>
            <a:r>
              <a:rPr spc="110" dirty="0"/>
              <a:t>at</a:t>
            </a:r>
            <a:r>
              <a:rPr spc="80" dirty="0"/>
              <a:t>i</a:t>
            </a:r>
            <a:r>
              <a:rPr spc="175" dirty="0"/>
              <a:t>o</a:t>
            </a:r>
            <a:r>
              <a:rPr spc="75" dirty="0"/>
              <a:t>n</a:t>
            </a:r>
            <a:r>
              <a:rPr spc="5" dirty="0"/>
              <a:t>)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16839">
              <a:lnSpc>
                <a:spcPct val="100000"/>
              </a:lnSpc>
            </a:pPr>
            <a:fld id="{81D60167-4931-47E6-BA6A-407CBD079E47}" type="slidenum">
              <a:rPr spc="155" dirty="0"/>
              <a:t>‹#›</a:t>
            </a:fld>
            <a:r>
              <a:rPr spc="-35" dirty="0"/>
              <a:t>/</a:t>
            </a:r>
            <a:r>
              <a:rPr spc="-70" dirty="0"/>
              <a:t>1</a:t>
            </a:r>
            <a:r>
              <a:rPr spc="110" dirty="0"/>
              <a:t>8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0910" y="545723"/>
            <a:ext cx="8421319" cy="430887"/>
          </a:xfrm>
        </p:spPr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Times New Roman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61340" y="1447800"/>
            <a:ext cx="8421319" cy="4648200"/>
          </a:xfrm>
        </p:spPr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Times New Roman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120" dirty="0"/>
              <a:t>2</a:t>
            </a:r>
            <a:r>
              <a:rPr spc="-120" dirty="0">
                <a:latin typeface="AppleMyungjo"/>
                <a:cs typeface="AppleMyungjo"/>
              </a:rPr>
              <a:t>장</a:t>
            </a:r>
            <a:r>
              <a:rPr spc="-145" dirty="0">
                <a:latin typeface="AppleMyungjo"/>
                <a:cs typeface="AppleMyungjo"/>
              </a:rPr>
              <a:t> </a:t>
            </a:r>
            <a:r>
              <a:rPr spc="-120" dirty="0">
                <a:latin typeface="AppleMyungjo"/>
                <a:cs typeface="AppleMyungjo"/>
              </a:rPr>
              <a:t>사전</a:t>
            </a:r>
            <a:r>
              <a:rPr spc="-160" dirty="0">
                <a:latin typeface="AppleMyungjo"/>
                <a:cs typeface="AppleMyungjo"/>
              </a:rPr>
              <a:t> </a:t>
            </a:r>
            <a:r>
              <a:rPr spc="-120" dirty="0">
                <a:latin typeface="AppleMyungjo"/>
                <a:cs typeface="AppleMyungjo"/>
              </a:rPr>
              <a:t>과정</a:t>
            </a:r>
            <a:r>
              <a:rPr spc="85" dirty="0"/>
              <a:t>(p</a:t>
            </a:r>
            <a:r>
              <a:rPr dirty="0"/>
              <a:t>r</a:t>
            </a:r>
            <a:r>
              <a:rPr spc="195" dirty="0"/>
              <a:t>e</a:t>
            </a:r>
            <a:r>
              <a:rPr spc="160" dirty="0"/>
              <a:t>p</a:t>
            </a:r>
            <a:r>
              <a:rPr dirty="0"/>
              <a:t>r</a:t>
            </a:r>
            <a:r>
              <a:rPr spc="175" dirty="0"/>
              <a:t>o</a:t>
            </a:r>
            <a:r>
              <a:rPr spc="155" dirty="0"/>
              <a:t>ces</a:t>
            </a:r>
            <a:r>
              <a:rPr spc="145" dirty="0"/>
              <a:t>s</a:t>
            </a:r>
            <a:r>
              <a:rPr spc="-15" dirty="0"/>
              <a:t>i</a:t>
            </a:r>
            <a:r>
              <a:rPr spc="75" dirty="0"/>
              <a:t>n</a:t>
            </a:r>
            <a:r>
              <a:rPr spc="125" dirty="0"/>
              <a:t>g</a:t>
            </a:r>
            <a:r>
              <a:rPr spc="10" dirty="0"/>
              <a:t>)</a:t>
            </a:r>
            <a:r>
              <a:rPr spc="-120" dirty="0">
                <a:latin typeface="AppleMyungjo"/>
                <a:cs typeface="AppleMyungjo"/>
              </a:rPr>
              <a:t>과</a:t>
            </a:r>
            <a:r>
              <a:rPr spc="-110" dirty="0">
                <a:latin typeface="AppleMyungjo"/>
                <a:cs typeface="AppleMyungjo"/>
              </a:rPr>
              <a:t> </a:t>
            </a:r>
            <a:r>
              <a:rPr spc="-120" dirty="0">
                <a:latin typeface="AppleMyungjo"/>
                <a:cs typeface="AppleMyungjo"/>
              </a:rPr>
              <a:t>최적화</a:t>
            </a:r>
            <a:r>
              <a:rPr spc="75" dirty="0"/>
              <a:t>(</a:t>
            </a:r>
            <a:r>
              <a:rPr spc="100" dirty="0"/>
              <a:t>o</a:t>
            </a:r>
            <a:r>
              <a:rPr spc="160" dirty="0"/>
              <a:t>p</a:t>
            </a:r>
            <a:r>
              <a:rPr spc="200" dirty="0"/>
              <a:t>t</a:t>
            </a:r>
            <a:r>
              <a:rPr spc="-15" dirty="0"/>
              <a:t>i</a:t>
            </a:r>
            <a:r>
              <a:rPr spc="155" dirty="0"/>
              <a:t>m</a:t>
            </a:r>
            <a:r>
              <a:rPr spc="-15" dirty="0"/>
              <a:t>i</a:t>
            </a:r>
            <a:r>
              <a:rPr spc="160" dirty="0"/>
              <a:t>z</a:t>
            </a:r>
            <a:r>
              <a:rPr spc="110" dirty="0"/>
              <a:t>at</a:t>
            </a:r>
            <a:r>
              <a:rPr spc="80" dirty="0"/>
              <a:t>i</a:t>
            </a:r>
            <a:r>
              <a:rPr spc="175" dirty="0"/>
              <a:t>o</a:t>
            </a:r>
            <a:r>
              <a:rPr spc="75" dirty="0"/>
              <a:t>n</a:t>
            </a:r>
            <a:r>
              <a:rPr spc="5" dirty="0"/>
              <a:t>)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16839">
              <a:lnSpc>
                <a:spcPct val="100000"/>
              </a:lnSpc>
            </a:pPr>
            <a:fld id="{81D60167-4931-47E6-BA6A-407CBD079E47}" type="slidenum">
              <a:rPr spc="155" dirty="0"/>
              <a:t>‹#›</a:t>
            </a:fld>
            <a:r>
              <a:rPr spc="-35" dirty="0"/>
              <a:t>/</a:t>
            </a:r>
            <a:r>
              <a:rPr spc="-70" dirty="0"/>
              <a:t>1</a:t>
            </a:r>
            <a:r>
              <a:rPr spc="110" dirty="0"/>
              <a:t>8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Times New Roman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NanumBarunGothic" panose="020B0603020101020101" pitchFamily="34" charset="-127"/>
                <a:ea typeface="NanumBarunGothic" panose="020B0603020101020101" pitchFamily="34" charset="-127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NanumBarunGothic" panose="020B0603020101020101" pitchFamily="34" charset="-127"/>
                <a:ea typeface="NanumBarunGothic" panose="020B0603020101020101" pitchFamily="34" charset="-127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120" dirty="0"/>
              <a:t>2</a:t>
            </a:r>
            <a:r>
              <a:rPr spc="-120" dirty="0">
                <a:latin typeface="AppleMyungjo"/>
                <a:cs typeface="AppleMyungjo"/>
              </a:rPr>
              <a:t>장</a:t>
            </a:r>
            <a:r>
              <a:rPr spc="-145" dirty="0">
                <a:latin typeface="AppleMyungjo"/>
                <a:cs typeface="AppleMyungjo"/>
              </a:rPr>
              <a:t> </a:t>
            </a:r>
            <a:r>
              <a:rPr spc="-120" dirty="0">
                <a:latin typeface="AppleMyungjo"/>
                <a:cs typeface="AppleMyungjo"/>
              </a:rPr>
              <a:t>사전</a:t>
            </a:r>
            <a:r>
              <a:rPr spc="-160" dirty="0">
                <a:latin typeface="AppleMyungjo"/>
                <a:cs typeface="AppleMyungjo"/>
              </a:rPr>
              <a:t> </a:t>
            </a:r>
            <a:r>
              <a:rPr spc="-120" dirty="0">
                <a:latin typeface="AppleMyungjo"/>
                <a:cs typeface="AppleMyungjo"/>
              </a:rPr>
              <a:t>과정</a:t>
            </a:r>
            <a:r>
              <a:rPr spc="85" dirty="0"/>
              <a:t>(p</a:t>
            </a:r>
            <a:r>
              <a:rPr dirty="0"/>
              <a:t>r</a:t>
            </a:r>
            <a:r>
              <a:rPr spc="195" dirty="0"/>
              <a:t>e</a:t>
            </a:r>
            <a:r>
              <a:rPr spc="160" dirty="0"/>
              <a:t>p</a:t>
            </a:r>
            <a:r>
              <a:rPr dirty="0"/>
              <a:t>r</a:t>
            </a:r>
            <a:r>
              <a:rPr spc="175" dirty="0"/>
              <a:t>o</a:t>
            </a:r>
            <a:r>
              <a:rPr spc="155" dirty="0"/>
              <a:t>ces</a:t>
            </a:r>
            <a:r>
              <a:rPr spc="145" dirty="0"/>
              <a:t>s</a:t>
            </a:r>
            <a:r>
              <a:rPr spc="-15" dirty="0"/>
              <a:t>i</a:t>
            </a:r>
            <a:r>
              <a:rPr spc="75" dirty="0"/>
              <a:t>n</a:t>
            </a:r>
            <a:r>
              <a:rPr spc="125" dirty="0"/>
              <a:t>g</a:t>
            </a:r>
            <a:r>
              <a:rPr spc="10" dirty="0"/>
              <a:t>)</a:t>
            </a:r>
            <a:r>
              <a:rPr spc="-120" dirty="0">
                <a:latin typeface="AppleMyungjo"/>
                <a:cs typeface="AppleMyungjo"/>
              </a:rPr>
              <a:t>과</a:t>
            </a:r>
            <a:r>
              <a:rPr spc="-110" dirty="0">
                <a:latin typeface="AppleMyungjo"/>
                <a:cs typeface="AppleMyungjo"/>
              </a:rPr>
              <a:t> </a:t>
            </a:r>
            <a:r>
              <a:rPr spc="-120" dirty="0">
                <a:latin typeface="AppleMyungjo"/>
                <a:cs typeface="AppleMyungjo"/>
              </a:rPr>
              <a:t>최적화</a:t>
            </a:r>
            <a:r>
              <a:rPr spc="75" dirty="0"/>
              <a:t>(</a:t>
            </a:r>
            <a:r>
              <a:rPr spc="100" dirty="0"/>
              <a:t>o</a:t>
            </a:r>
            <a:r>
              <a:rPr spc="160" dirty="0"/>
              <a:t>p</a:t>
            </a:r>
            <a:r>
              <a:rPr spc="200" dirty="0"/>
              <a:t>t</a:t>
            </a:r>
            <a:r>
              <a:rPr spc="-15" dirty="0"/>
              <a:t>i</a:t>
            </a:r>
            <a:r>
              <a:rPr spc="155" dirty="0"/>
              <a:t>m</a:t>
            </a:r>
            <a:r>
              <a:rPr spc="-15" dirty="0"/>
              <a:t>i</a:t>
            </a:r>
            <a:r>
              <a:rPr spc="160" dirty="0"/>
              <a:t>z</a:t>
            </a:r>
            <a:r>
              <a:rPr spc="110" dirty="0"/>
              <a:t>at</a:t>
            </a:r>
            <a:r>
              <a:rPr spc="80" dirty="0"/>
              <a:t>i</a:t>
            </a:r>
            <a:r>
              <a:rPr spc="175" dirty="0"/>
              <a:t>o</a:t>
            </a:r>
            <a:r>
              <a:rPr spc="75" dirty="0"/>
              <a:t>n</a:t>
            </a:r>
            <a:r>
              <a:rPr spc="5" dirty="0"/>
              <a:t>)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16839">
              <a:lnSpc>
                <a:spcPct val="100000"/>
              </a:lnSpc>
            </a:pPr>
            <a:fld id="{81D60167-4931-47E6-BA6A-407CBD079E47}" type="slidenum">
              <a:rPr spc="155" dirty="0"/>
              <a:t>‹#›</a:t>
            </a:fld>
            <a:r>
              <a:rPr spc="-35" dirty="0"/>
              <a:t>/</a:t>
            </a:r>
            <a:r>
              <a:rPr spc="-70" dirty="0"/>
              <a:t>1</a:t>
            </a:r>
            <a:r>
              <a:rPr spc="110" dirty="0"/>
              <a:t>8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Times New Roman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120" dirty="0"/>
              <a:t>2</a:t>
            </a:r>
            <a:r>
              <a:rPr spc="-120" dirty="0">
                <a:latin typeface="AppleMyungjo"/>
                <a:cs typeface="AppleMyungjo"/>
              </a:rPr>
              <a:t>장</a:t>
            </a:r>
            <a:r>
              <a:rPr spc="-145" dirty="0">
                <a:latin typeface="AppleMyungjo"/>
                <a:cs typeface="AppleMyungjo"/>
              </a:rPr>
              <a:t> </a:t>
            </a:r>
            <a:r>
              <a:rPr spc="-120" dirty="0">
                <a:latin typeface="AppleMyungjo"/>
                <a:cs typeface="AppleMyungjo"/>
              </a:rPr>
              <a:t>사전</a:t>
            </a:r>
            <a:r>
              <a:rPr spc="-160" dirty="0">
                <a:latin typeface="AppleMyungjo"/>
                <a:cs typeface="AppleMyungjo"/>
              </a:rPr>
              <a:t> </a:t>
            </a:r>
            <a:r>
              <a:rPr spc="-120" dirty="0">
                <a:latin typeface="AppleMyungjo"/>
                <a:cs typeface="AppleMyungjo"/>
              </a:rPr>
              <a:t>과정</a:t>
            </a:r>
            <a:r>
              <a:rPr spc="85" dirty="0"/>
              <a:t>(p</a:t>
            </a:r>
            <a:r>
              <a:rPr dirty="0"/>
              <a:t>r</a:t>
            </a:r>
            <a:r>
              <a:rPr spc="195" dirty="0"/>
              <a:t>e</a:t>
            </a:r>
            <a:r>
              <a:rPr spc="160" dirty="0"/>
              <a:t>p</a:t>
            </a:r>
            <a:r>
              <a:rPr dirty="0"/>
              <a:t>r</a:t>
            </a:r>
            <a:r>
              <a:rPr spc="175" dirty="0"/>
              <a:t>o</a:t>
            </a:r>
            <a:r>
              <a:rPr spc="155" dirty="0"/>
              <a:t>ces</a:t>
            </a:r>
            <a:r>
              <a:rPr spc="145" dirty="0"/>
              <a:t>s</a:t>
            </a:r>
            <a:r>
              <a:rPr spc="-15" dirty="0"/>
              <a:t>i</a:t>
            </a:r>
            <a:r>
              <a:rPr spc="75" dirty="0"/>
              <a:t>n</a:t>
            </a:r>
            <a:r>
              <a:rPr spc="125" dirty="0"/>
              <a:t>g</a:t>
            </a:r>
            <a:r>
              <a:rPr spc="10" dirty="0"/>
              <a:t>)</a:t>
            </a:r>
            <a:r>
              <a:rPr spc="-120" dirty="0">
                <a:latin typeface="AppleMyungjo"/>
                <a:cs typeface="AppleMyungjo"/>
              </a:rPr>
              <a:t>과</a:t>
            </a:r>
            <a:r>
              <a:rPr spc="-110" dirty="0">
                <a:latin typeface="AppleMyungjo"/>
                <a:cs typeface="AppleMyungjo"/>
              </a:rPr>
              <a:t> </a:t>
            </a:r>
            <a:r>
              <a:rPr spc="-120" dirty="0">
                <a:latin typeface="AppleMyungjo"/>
                <a:cs typeface="AppleMyungjo"/>
              </a:rPr>
              <a:t>최적화</a:t>
            </a:r>
            <a:r>
              <a:rPr spc="75" dirty="0"/>
              <a:t>(</a:t>
            </a:r>
            <a:r>
              <a:rPr spc="100" dirty="0"/>
              <a:t>o</a:t>
            </a:r>
            <a:r>
              <a:rPr spc="160" dirty="0"/>
              <a:t>p</a:t>
            </a:r>
            <a:r>
              <a:rPr spc="200" dirty="0"/>
              <a:t>t</a:t>
            </a:r>
            <a:r>
              <a:rPr spc="-15" dirty="0"/>
              <a:t>i</a:t>
            </a:r>
            <a:r>
              <a:rPr spc="155" dirty="0"/>
              <a:t>m</a:t>
            </a:r>
            <a:r>
              <a:rPr spc="-15" dirty="0"/>
              <a:t>i</a:t>
            </a:r>
            <a:r>
              <a:rPr spc="160" dirty="0"/>
              <a:t>z</a:t>
            </a:r>
            <a:r>
              <a:rPr spc="110" dirty="0"/>
              <a:t>at</a:t>
            </a:r>
            <a:r>
              <a:rPr spc="80" dirty="0"/>
              <a:t>i</a:t>
            </a:r>
            <a:r>
              <a:rPr spc="175" dirty="0"/>
              <a:t>o</a:t>
            </a:r>
            <a:r>
              <a:rPr spc="75" dirty="0"/>
              <a:t>n</a:t>
            </a:r>
            <a:r>
              <a:rPr spc="5" dirty="0"/>
              <a:t>)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16839">
              <a:lnSpc>
                <a:spcPct val="100000"/>
              </a:lnSpc>
            </a:pPr>
            <a:fld id="{81D60167-4931-47E6-BA6A-407CBD079E47}" type="slidenum">
              <a:rPr spc="155" dirty="0"/>
              <a:t>‹#›</a:t>
            </a:fld>
            <a:r>
              <a:rPr spc="-35" dirty="0"/>
              <a:t>/</a:t>
            </a:r>
            <a:r>
              <a:rPr spc="-70" dirty="0"/>
              <a:t>1</a:t>
            </a:r>
            <a:r>
              <a:rPr spc="110" dirty="0"/>
              <a:t>8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965960"/>
            <a:ext cx="9144000" cy="2926080"/>
          </a:xfrm>
          <a:custGeom>
            <a:avLst/>
            <a:gdLst/>
            <a:ahLst/>
            <a:cxnLst/>
            <a:rect l="l" t="t" r="r" b="b"/>
            <a:pathLst>
              <a:path w="9144000" h="2926079">
                <a:moveTo>
                  <a:pt x="0" y="2926080"/>
                </a:moveTo>
                <a:lnTo>
                  <a:pt x="9144000" y="2926080"/>
                </a:lnTo>
                <a:lnTo>
                  <a:pt x="9144000" y="0"/>
                </a:lnTo>
                <a:lnTo>
                  <a:pt x="0" y="0"/>
                </a:lnTo>
                <a:lnTo>
                  <a:pt x="0" y="2926080"/>
                </a:lnTo>
                <a:close/>
              </a:path>
            </a:pathLst>
          </a:custGeom>
          <a:solidFill>
            <a:srgbClr val="8A0028"/>
          </a:solidFill>
        </p:spPr>
        <p:txBody>
          <a:bodyPr wrap="square" lIns="0" tIns="0" rIns="0" bIns="0" rtlCol="0"/>
          <a:lstStyle/>
          <a:p>
            <a:endParaRPr b="0" i="0" dirty="0">
              <a:latin typeface="HGGGothicssi_Pro 80g" panose="02020603020101020101" pitchFamily="18" charset="-127"/>
              <a:ea typeface="HGGGothicssi_Pro 80g" panose="02020603020101020101" pitchFamily="18" charset="-127"/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1965960"/>
            <a:ext cx="9144000" cy="2926080"/>
          </a:xfrm>
          <a:custGeom>
            <a:avLst/>
            <a:gdLst/>
            <a:ahLst/>
            <a:cxnLst/>
            <a:rect l="l" t="t" r="r" b="b"/>
            <a:pathLst>
              <a:path w="9144000" h="2926079">
                <a:moveTo>
                  <a:pt x="0" y="2926080"/>
                </a:moveTo>
                <a:lnTo>
                  <a:pt x="9144000" y="2926080"/>
                </a:lnTo>
                <a:lnTo>
                  <a:pt x="9144000" y="0"/>
                </a:lnTo>
                <a:lnTo>
                  <a:pt x="0" y="0"/>
                </a:lnTo>
                <a:lnTo>
                  <a:pt x="0" y="2926080"/>
                </a:lnTo>
                <a:close/>
              </a:path>
            </a:pathLst>
          </a:custGeom>
          <a:ln w="12192">
            <a:solidFill>
              <a:srgbClr val="8A00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120" dirty="0"/>
              <a:t>2</a:t>
            </a:r>
            <a:r>
              <a:rPr spc="-120" dirty="0">
                <a:latin typeface="AppleMyungjo"/>
                <a:cs typeface="AppleMyungjo"/>
              </a:rPr>
              <a:t>장</a:t>
            </a:r>
            <a:r>
              <a:rPr spc="-145" dirty="0">
                <a:latin typeface="AppleMyungjo"/>
                <a:cs typeface="AppleMyungjo"/>
              </a:rPr>
              <a:t> </a:t>
            </a:r>
            <a:r>
              <a:rPr spc="-120" dirty="0">
                <a:latin typeface="AppleMyungjo"/>
                <a:cs typeface="AppleMyungjo"/>
              </a:rPr>
              <a:t>사전</a:t>
            </a:r>
            <a:r>
              <a:rPr spc="-160" dirty="0">
                <a:latin typeface="AppleMyungjo"/>
                <a:cs typeface="AppleMyungjo"/>
              </a:rPr>
              <a:t> </a:t>
            </a:r>
            <a:r>
              <a:rPr spc="-120" dirty="0">
                <a:latin typeface="AppleMyungjo"/>
                <a:cs typeface="AppleMyungjo"/>
              </a:rPr>
              <a:t>과정</a:t>
            </a:r>
            <a:r>
              <a:rPr spc="85" dirty="0"/>
              <a:t>(p</a:t>
            </a:r>
            <a:r>
              <a:rPr dirty="0"/>
              <a:t>r</a:t>
            </a:r>
            <a:r>
              <a:rPr spc="195" dirty="0"/>
              <a:t>e</a:t>
            </a:r>
            <a:r>
              <a:rPr spc="160" dirty="0"/>
              <a:t>p</a:t>
            </a:r>
            <a:r>
              <a:rPr dirty="0"/>
              <a:t>r</a:t>
            </a:r>
            <a:r>
              <a:rPr spc="175" dirty="0"/>
              <a:t>o</a:t>
            </a:r>
            <a:r>
              <a:rPr spc="155" dirty="0"/>
              <a:t>ces</a:t>
            </a:r>
            <a:r>
              <a:rPr spc="145" dirty="0"/>
              <a:t>s</a:t>
            </a:r>
            <a:r>
              <a:rPr spc="-15" dirty="0"/>
              <a:t>i</a:t>
            </a:r>
            <a:r>
              <a:rPr spc="75" dirty="0"/>
              <a:t>n</a:t>
            </a:r>
            <a:r>
              <a:rPr spc="125" dirty="0"/>
              <a:t>g</a:t>
            </a:r>
            <a:r>
              <a:rPr spc="10" dirty="0"/>
              <a:t>)</a:t>
            </a:r>
            <a:r>
              <a:rPr spc="-120" dirty="0">
                <a:latin typeface="AppleMyungjo"/>
                <a:cs typeface="AppleMyungjo"/>
              </a:rPr>
              <a:t>과</a:t>
            </a:r>
            <a:r>
              <a:rPr spc="-110" dirty="0">
                <a:latin typeface="AppleMyungjo"/>
                <a:cs typeface="AppleMyungjo"/>
              </a:rPr>
              <a:t> </a:t>
            </a:r>
            <a:r>
              <a:rPr spc="-120" dirty="0">
                <a:latin typeface="AppleMyungjo"/>
                <a:cs typeface="AppleMyungjo"/>
              </a:rPr>
              <a:t>최적화</a:t>
            </a:r>
            <a:r>
              <a:rPr spc="75" dirty="0"/>
              <a:t>(</a:t>
            </a:r>
            <a:r>
              <a:rPr spc="100" dirty="0"/>
              <a:t>o</a:t>
            </a:r>
            <a:r>
              <a:rPr spc="160" dirty="0"/>
              <a:t>p</a:t>
            </a:r>
            <a:r>
              <a:rPr spc="200" dirty="0"/>
              <a:t>t</a:t>
            </a:r>
            <a:r>
              <a:rPr spc="-15" dirty="0"/>
              <a:t>i</a:t>
            </a:r>
            <a:r>
              <a:rPr spc="155" dirty="0"/>
              <a:t>m</a:t>
            </a:r>
            <a:r>
              <a:rPr spc="-15" dirty="0"/>
              <a:t>i</a:t>
            </a:r>
            <a:r>
              <a:rPr spc="160" dirty="0"/>
              <a:t>z</a:t>
            </a:r>
            <a:r>
              <a:rPr spc="110" dirty="0"/>
              <a:t>at</a:t>
            </a:r>
            <a:r>
              <a:rPr spc="80" dirty="0"/>
              <a:t>i</a:t>
            </a:r>
            <a:r>
              <a:rPr spc="175" dirty="0"/>
              <a:t>o</a:t>
            </a:r>
            <a:r>
              <a:rPr spc="75" dirty="0"/>
              <a:t>n</a:t>
            </a:r>
            <a:r>
              <a:rPr spc="5" dirty="0"/>
              <a:t>)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16839">
              <a:lnSpc>
                <a:spcPct val="100000"/>
              </a:lnSpc>
            </a:pPr>
            <a:fld id="{81D60167-4931-47E6-BA6A-407CBD079E47}" type="slidenum">
              <a:rPr spc="155" dirty="0"/>
              <a:t>‹#›</a:t>
            </a:fld>
            <a:r>
              <a:rPr spc="-35" dirty="0"/>
              <a:t>/</a:t>
            </a:r>
            <a:r>
              <a:rPr spc="-70" dirty="0"/>
              <a:t>1</a:t>
            </a:r>
            <a:r>
              <a:rPr spc="110" dirty="0"/>
              <a:t>8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111240" y="6597395"/>
            <a:ext cx="3032760" cy="2590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6111240" y="6597395"/>
            <a:ext cx="3032760" cy="259079"/>
          </a:xfrm>
          <a:custGeom>
            <a:avLst/>
            <a:gdLst/>
            <a:ahLst/>
            <a:cxnLst/>
            <a:rect l="l" t="t" r="r" b="b"/>
            <a:pathLst>
              <a:path w="3032759" h="259079">
                <a:moveTo>
                  <a:pt x="0" y="259079"/>
                </a:moveTo>
                <a:lnTo>
                  <a:pt x="3032760" y="259079"/>
                </a:lnTo>
                <a:lnTo>
                  <a:pt x="3032760" y="0"/>
                </a:lnTo>
                <a:lnTo>
                  <a:pt x="0" y="0"/>
                </a:lnTo>
                <a:lnTo>
                  <a:pt x="0" y="259079"/>
                </a:lnTo>
                <a:close/>
              </a:path>
            </a:pathLst>
          </a:custGeom>
          <a:ln w="12191">
            <a:solidFill>
              <a:srgbClr val="6800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6597395"/>
            <a:ext cx="6224016" cy="2590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6597395"/>
            <a:ext cx="6224270" cy="259079"/>
          </a:xfrm>
          <a:custGeom>
            <a:avLst/>
            <a:gdLst/>
            <a:ahLst/>
            <a:cxnLst/>
            <a:rect l="l" t="t" r="r" b="b"/>
            <a:pathLst>
              <a:path w="6224270" h="259079">
                <a:moveTo>
                  <a:pt x="0" y="259079"/>
                </a:moveTo>
                <a:lnTo>
                  <a:pt x="6224016" y="259079"/>
                </a:lnTo>
                <a:lnTo>
                  <a:pt x="6224016" y="0"/>
                </a:lnTo>
                <a:lnTo>
                  <a:pt x="0" y="0"/>
                </a:lnTo>
                <a:lnTo>
                  <a:pt x="0" y="259079"/>
                </a:lnTo>
                <a:close/>
              </a:path>
            </a:pathLst>
          </a:custGeom>
          <a:ln w="12192">
            <a:solidFill>
              <a:srgbClr val="8A00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164592" cy="9921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0" y="0"/>
            <a:ext cx="165100" cy="992505"/>
          </a:xfrm>
          <a:custGeom>
            <a:avLst/>
            <a:gdLst/>
            <a:ahLst/>
            <a:cxnLst/>
            <a:rect l="l" t="t" r="r" b="b"/>
            <a:pathLst>
              <a:path w="165100" h="992505">
                <a:moveTo>
                  <a:pt x="0" y="992124"/>
                </a:moveTo>
                <a:lnTo>
                  <a:pt x="164592" y="992124"/>
                </a:lnTo>
                <a:lnTo>
                  <a:pt x="164592" y="0"/>
                </a:lnTo>
                <a:lnTo>
                  <a:pt x="0" y="0"/>
                </a:lnTo>
                <a:lnTo>
                  <a:pt x="0" y="992124"/>
                </a:lnTo>
                <a:close/>
              </a:path>
            </a:pathLst>
          </a:custGeom>
          <a:ln w="12192">
            <a:solidFill>
              <a:srgbClr val="8A00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1769" y="545723"/>
            <a:ext cx="836046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61340" y="2082102"/>
            <a:ext cx="842131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4330" y="6650837"/>
            <a:ext cx="3689350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Times New Roman"/>
              </a:defRPr>
            </a:lvl1pPr>
          </a:lstStyle>
          <a:p>
            <a:pPr marL="12700"/>
            <a:r>
              <a:rPr lang="en-US" altLang="ko-KR" spc="120"/>
              <a:t>2</a:t>
            </a:r>
            <a:r>
              <a:rPr lang="ko-KR" altLang="en-US" spc="-120">
                <a:cs typeface="AppleMyungjo"/>
              </a:rPr>
              <a:t>장</a:t>
            </a:r>
            <a:r>
              <a:rPr lang="ko-KR" altLang="en-US" spc="-145">
                <a:cs typeface="AppleMyungjo"/>
              </a:rPr>
              <a:t> </a:t>
            </a:r>
            <a:r>
              <a:rPr lang="ko-KR" altLang="en-US" spc="-120">
                <a:cs typeface="AppleMyungjo"/>
              </a:rPr>
              <a:t>사전</a:t>
            </a:r>
            <a:r>
              <a:rPr lang="ko-KR" altLang="en-US" spc="-160">
                <a:cs typeface="AppleMyungjo"/>
              </a:rPr>
              <a:t> </a:t>
            </a:r>
            <a:r>
              <a:rPr lang="ko-KR" altLang="en-US" spc="-120">
                <a:cs typeface="AppleMyungjo"/>
              </a:rPr>
              <a:t>과정</a:t>
            </a:r>
            <a:r>
              <a:rPr lang="en-US" altLang="ko-KR" spc="85"/>
              <a:t>(</a:t>
            </a:r>
            <a:r>
              <a:rPr lang="en-US" spc="85"/>
              <a:t>p</a:t>
            </a:r>
            <a:r>
              <a:rPr lang="en-US"/>
              <a:t>r</a:t>
            </a:r>
            <a:r>
              <a:rPr lang="en-US" spc="195"/>
              <a:t>e</a:t>
            </a:r>
            <a:r>
              <a:rPr lang="en-US" spc="160"/>
              <a:t>p</a:t>
            </a:r>
            <a:r>
              <a:rPr lang="en-US"/>
              <a:t>r</a:t>
            </a:r>
            <a:r>
              <a:rPr lang="en-US" spc="175"/>
              <a:t>o</a:t>
            </a:r>
            <a:r>
              <a:rPr lang="en-US" spc="155"/>
              <a:t>ces</a:t>
            </a:r>
            <a:r>
              <a:rPr lang="en-US" spc="145"/>
              <a:t>s</a:t>
            </a:r>
            <a:r>
              <a:rPr lang="en-US" spc="-15"/>
              <a:t>i</a:t>
            </a:r>
            <a:r>
              <a:rPr lang="en-US" spc="75"/>
              <a:t>n</a:t>
            </a:r>
            <a:r>
              <a:rPr lang="en-US" spc="125"/>
              <a:t>g</a:t>
            </a:r>
            <a:r>
              <a:rPr lang="en-US" spc="10"/>
              <a:t>)</a:t>
            </a:r>
            <a:r>
              <a:rPr lang="ko-KR" altLang="en-US" spc="-120">
                <a:cs typeface="AppleMyungjo"/>
              </a:rPr>
              <a:t>과</a:t>
            </a:r>
            <a:r>
              <a:rPr lang="ko-KR" altLang="en-US" spc="-110">
                <a:cs typeface="AppleMyungjo"/>
              </a:rPr>
              <a:t> </a:t>
            </a:r>
            <a:r>
              <a:rPr lang="ko-KR" altLang="en-US" spc="-120">
                <a:cs typeface="AppleMyungjo"/>
              </a:rPr>
              <a:t>최적화</a:t>
            </a:r>
            <a:r>
              <a:rPr lang="en-US" altLang="ko-KR" spc="75"/>
              <a:t>(</a:t>
            </a:r>
            <a:r>
              <a:rPr lang="en-US" spc="100"/>
              <a:t>o</a:t>
            </a:r>
            <a:r>
              <a:rPr lang="en-US" spc="160"/>
              <a:t>p</a:t>
            </a:r>
            <a:r>
              <a:rPr lang="en-US" spc="200"/>
              <a:t>t</a:t>
            </a:r>
            <a:r>
              <a:rPr lang="en-US" spc="-15"/>
              <a:t>i</a:t>
            </a:r>
            <a:r>
              <a:rPr lang="en-US" spc="155"/>
              <a:t>m</a:t>
            </a:r>
            <a:r>
              <a:rPr lang="en-US" spc="-15"/>
              <a:t>i</a:t>
            </a:r>
            <a:r>
              <a:rPr lang="en-US" spc="160"/>
              <a:t>z</a:t>
            </a:r>
            <a:r>
              <a:rPr lang="en-US" spc="110"/>
              <a:t>at</a:t>
            </a:r>
            <a:r>
              <a:rPr lang="en-US" spc="80"/>
              <a:t>i</a:t>
            </a:r>
            <a:r>
              <a:rPr lang="en-US" spc="175"/>
              <a:t>o</a:t>
            </a:r>
            <a:r>
              <a:rPr lang="en-US" spc="75"/>
              <a:t>n</a:t>
            </a:r>
            <a:r>
              <a:rPr lang="en-US" spc="5"/>
              <a:t>)</a:t>
            </a:r>
            <a:endParaRPr lang="en-US" spc="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574785" y="6651752"/>
            <a:ext cx="422909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16839">
              <a:lnSpc>
                <a:spcPct val="100000"/>
              </a:lnSpc>
            </a:pPr>
            <a:fld id="{81D60167-4931-47E6-BA6A-407CBD079E47}" type="slidenum">
              <a:rPr spc="155" dirty="0"/>
              <a:t>‹#›</a:t>
            </a:fld>
            <a:r>
              <a:rPr spc="-35" dirty="0"/>
              <a:t>/</a:t>
            </a:r>
            <a:r>
              <a:rPr spc="-70" dirty="0"/>
              <a:t>1</a:t>
            </a:r>
            <a:r>
              <a:rPr spc="110" dirty="0"/>
              <a:t>8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NanumBarunGothic" panose="020B0603020101020101" pitchFamily="34" charset="-127"/>
          <a:ea typeface="NanumBarunGothic" panose="020B0603020101020101" pitchFamily="34" charset="-127"/>
          <a:cs typeface="+mj-cs"/>
        </a:defRPr>
      </a:lvl1pPr>
    </p:titleStyle>
    <p:bodyStyle>
      <a:lvl1pPr marL="0">
        <a:defRPr>
          <a:latin typeface="NanumBarunGothic" panose="020B0603020101020101" pitchFamily="34" charset="-127"/>
          <a:ea typeface="NanumBarunGothic" panose="020B0603020101020101" pitchFamily="34" charset="-127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P2uZF-5F1wI&amp;t=10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648205" y="3299205"/>
            <a:ext cx="5849620" cy="0"/>
          </a:xfrm>
          <a:custGeom>
            <a:avLst/>
            <a:gdLst/>
            <a:ahLst/>
            <a:cxnLst/>
            <a:rect l="l" t="t" r="r" b="b"/>
            <a:pathLst>
              <a:path w="5849620">
                <a:moveTo>
                  <a:pt x="0" y="0"/>
                </a:moveTo>
                <a:lnTo>
                  <a:pt x="5849366" y="0"/>
                </a:lnTo>
              </a:path>
            </a:pathLst>
          </a:custGeom>
          <a:ln w="990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48205" y="3316478"/>
            <a:ext cx="5849620" cy="0"/>
          </a:xfrm>
          <a:custGeom>
            <a:avLst/>
            <a:gdLst/>
            <a:ahLst/>
            <a:cxnLst/>
            <a:rect l="l" t="t" r="r" b="b"/>
            <a:pathLst>
              <a:path w="5849620">
                <a:moveTo>
                  <a:pt x="0" y="0"/>
                </a:moveTo>
                <a:lnTo>
                  <a:pt x="5849366" y="0"/>
                </a:lnTo>
              </a:path>
            </a:pathLst>
          </a:custGeom>
          <a:ln w="990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26408" y="5301996"/>
            <a:ext cx="5118100" cy="1556385"/>
          </a:xfrm>
          <a:custGeom>
            <a:avLst/>
            <a:gdLst/>
            <a:ahLst/>
            <a:cxnLst/>
            <a:rect l="l" t="t" r="r" b="b"/>
            <a:pathLst>
              <a:path w="5118100" h="1556384">
                <a:moveTo>
                  <a:pt x="5117592" y="0"/>
                </a:moveTo>
                <a:lnTo>
                  <a:pt x="0" y="1556003"/>
                </a:lnTo>
                <a:lnTo>
                  <a:pt x="5117592" y="1556003"/>
                </a:lnTo>
                <a:lnTo>
                  <a:pt x="5117592" y="0"/>
                </a:lnTo>
                <a:close/>
              </a:path>
            </a:pathLst>
          </a:custGeom>
          <a:solidFill>
            <a:srgbClr val="8A00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26408" y="5301996"/>
            <a:ext cx="5118100" cy="1556385"/>
          </a:xfrm>
          <a:custGeom>
            <a:avLst/>
            <a:gdLst/>
            <a:ahLst/>
            <a:cxnLst/>
            <a:rect l="l" t="t" r="r" b="b"/>
            <a:pathLst>
              <a:path w="5118100" h="1556384">
                <a:moveTo>
                  <a:pt x="5117592" y="1556003"/>
                </a:moveTo>
                <a:lnTo>
                  <a:pt x="0" y="1556003"/>
                </a:lnTo>
                <a:lnTo>
                  <a:pt x="5117592" y="0"/>
                </a:lnTo>
                <a:lnTo>
                  <a:pt x="5117592" y="1556003"/>
                </a:lnTo>
                <a:close/>
              </a:path>
            </a:pathLst>
          </a:custGeom>
          <a:ln w="12192">
            <a:solidFill>
              <a:srgbClr val="8A00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5118100" cy="1556385"/>
          </a:xfrm>
          <a:custGeom>
            <a:avLst/>
            <a:gdLst/>
            <a:ahLst/>
            <a:cxnLst/>
            <a:rect l="l" t="t" r="r" b="b"/>
            <a:pathLst>
              <a:path w="5118100" h="1556385">
                <a:moveTo>
                  <a:pt x="5117592" y="0"/>
                </a:moveTo>
                <a:lnTo>
                  <a:pt x="0" y="0"/>
                </a:lnTo>
                <a:lnTo>
                  <a:pt x="0" y="1556003"/>
                </a:lnTo>
                <a:lnTo>
                  <a:pt x="5117592" y="0"/>
                </a:lnTo>
              </a:path>
            </a:pathLst>
          </a:custGeom>
          <a:solidFill>
            <a:srgbClr val="8A00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5118100" cy="1556385"/>
          </a:xfrm>
          <a:custGeom>
            <a:avLst/>
            <a:gdLst/>
            <a:ahLst/>
            <a:cxnLst/>
            <a:rect l="l" t="t" r="r" b="b"/>
            <a:pathLst>
              <a:path w="5118100" h="1556385">
                <a:moveTo>
                  <a:pt x="0" y="0"/>
                </a:moveTo>
                <a:lnTo>
                  <a:pt x="5117592" y="0"/>
                </a:lnTo>
                <a:lnTo>
                  <a:pt x="0" y="1556003"/>
                </a:lnTo>
              </a:path>
            </a:pathLst>
          </a:custGeom>
          <a:ln w="12192">
            <a:solidFill>
              <a:srgbClr val="8A00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95400" y="2646402"/>
            <a:ext cx="6824092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ko-KR" altLang="en-US" sz="3600" b="1" spc="120" dirty="0" err="1">
                <a:solidFill>
                  <a:srgbClr val="8A002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Times New Roman"/>
              </a:rPr>
              <a:t>딥러닝시스템</a:t>
            </a:r>
            <a:endParaRPr sz="2800" dirty="0">
              <a:latin typeface="NanumBarunGothic" panose="020B0603020101020101" pitchFamily="34" charset="-127"/>
              <a:ea typeface="NanumBarunGothic" panose="020B0603020101020101" pitchFamily="34" charset="-127"/>
              <a:cs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7875A9-73A1-A64B-8EE6-C73CC787991E}"/>
              </a:ext>
            </a:extLst>
          </p:cNvPr>
          <p:cNvSpPr txBox="1"/>
          <p:nvPr/>
        </p:nvSpPr>
        <p:spPr>
          <a:xfrm>
            <a:off x="2286000" y="3412645"/>
            <a:ext cx="4647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세종대학교 소프트웨어융합대학 지능기전공학부 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5415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E6813-880E-034A-A6D6-6906ED73F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910" y="269557"/>
            <a:ext cx="8421319" cy="492443"/>
          </a:xfrm>
        </p:spPr>
        <p:txBody>
          <a:bodyPr/>
          <a:lstStyle/>
          <a:p>
            <a:r>
              <a:rPr kumimoji="1" lang="en-US" altLang="ko-KR" sz="3200" b="1" dirty="0"/>
              <a:t>1.1</a:t>
            </a:r>
            <a:r>
              <a:rPr kumimoji="1" lang="ko-KR" altLang="en-US" sz="3200" b="1" dirty="0"/>
              <a:t> 컴퓨터 비전</a:t>
            </a:r>
            <a:endParaRPr kumimoji="1" lang="ko-Kore-KR" altLang="en-US" sz="3200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2F6B47-7826-5047-8BC9-D68678EB9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340" y="1066800"/>
            <a:ext cx="8706460" cy="241989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b="1" dirty="0"/>
              <a:t>1.1.4</a:t>
            </a:r>
            <a:r>
              <a:rPr kumimoji="1" lang="ko-KR" altLang="en-US" b="1" dirty="0"/>
              <a:t> 해석 장치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층을 가진 신경망을 만드는 기법을 </a:t>
            </a:r>
            <a:r>
              <a:rPr kumimoji="1" lang="ko-KR" altLang="en-US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딥러닝</a:t>
            </a:r>
            <a:r>
              <a:rPr kumimoji="1" lang="en-US" altLang="ko-KR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(deep learning)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함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딥러닝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기법은 뉴런으로 구성된 층에 데이터를 통과시켜 데이터를 여러 번 변환하는 방법으로 데이터의 </a:t>
            </a: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표현</a:t>
            </a:r>
            <a:r>
              <a:rPr kumimoji="1" lang="en-US" altLang="ko-KR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(representation)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학습함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딥러닝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구조의 종류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인공 신경망</a:t>
            </a:r>
            <a:r>
              <a:rPr kumimoji="1" lang="en-US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(ANN), </a:t>
            </a:r>
            <a:r>
              <a:rPr kumimoji="1" lang="ko-KR" altLang="en-US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합성곱</a:t>
            </a:r>
            <a:r>
              <a:rPr kumimoji="1"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신경망</a:t>
            </a:r>
            <a:r>
              <a:rPr kumimoji="1" lang="en-US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(CNN),</a:t>
            </a:r>
            <a:r>
              <a:rPr kumimoji="1"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순환</a:t>
            </a:r>
            <a:r>
              <a:rPr kumimoji="1" lang="en-US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신경망</a:t>
            </a:r>
            <a:r>
              <a:rPr kumimoji="1" lang="en-US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(RNN), </a:t>
            </a:r>
            <a:r>
              <a:rPr kumimoji="1"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트랜스포머</a:t>
            </a:r>
            <a:r>
              <a:rPr kumimoji="1" lang="en-US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(Transformer) </a:t>
            </a:r>
            <a:r>
              <a:rPr kumimoji="1"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등</a:t>
            </a:r>
            <a:endParaRPr kumimoji="1" lang="en-US" altLang="ko-KR" sz="1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A8E203-98F4-544D-8B20-2F618DAE1631}"/>
              </a:ext>
            </a:extLst>
          </p:cNvPr>
          <p:cNvGrpSpPr/>
          <p:nvPr/>
        </p:nvGrpSpPr>
        <p:grpSpPr>
          <a:xfrm>
            <a:off x="1253121" y="3657600"/>
            <a:ext cx="7357479" cy="2802577"/>
            <a:chOff x="1361067" y="3702168"/>
            <a:chExt cx="7590318" cy="270632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72F9743-8832-9349-93C6-6248F463A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3702168"/>
              <a:ext cx="5730223" cy="254676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A6B189-8614-FF47-97F4-40EEDC3129D3}"/>
                </a:ext>
              </a:extLst>
            </p:cNvPr>
            <p:cNvSpPr txBox="1"/>
            <p:nvPr/>
          </p:nvSpPr>
          <p:spPr>
            <a:xfrm>
              <a:off x="1361067" y="5084283"/>
              <a:ext cx="686630" cy="297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ko-Kore-KR" altLang="en-US" sz="1400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데이터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84C945-1513-FB42-A86B-1BB3A8F9A7D4}"/>
                </a:ext>
              </a:extLst>
            </p:cNvPr>
            <p:cNvSpPr txBox="1"/>
            <p:nvPr/>
          </p:nvSpPr>
          <p:spPr>
            <a:xfrm>
              <a:off x="4876800" y="6111289"/>
              <a:ext cx="4074585" cy="297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ko-KR" altLang="en-US" sz="1400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뉴런</a:t>
              </a:r>
              <a:r>
                <a:rPr kumimoji="1" lang="ko-Kore-KR" altLang="en-US" sz="1400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층의</a:t>
              </a:r>
              <a:r>
                <a:rPr kumimoji="1" lang="ko-KR" altLang="en-US" sz="1400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통과</a:t>
              </a:r>
              <a:r>
                <a:rPr kumimoji="1" lang="en-US" altLang="ko-KR" sz="1400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:</a:t>
              </a:r>
              <a:r>
                <a:rPr kumimoji="1" lang="ko-KR" altLang="en-US" sz="1400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kumimoji="1" lang="ko-Kore-KR" altLang="en-US" sz="1400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데이터의</a:t>
              </a:r>
              <a:r>
                <a:rPr kumimoji="1" lang="ko-KR" altLang="en-US" sz="1400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변환</a:t>
              </a:r>
              <a:r>
                <a:rPr kumimoji="1" lang="en-US" altLang="ko-KR" sz="1400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(transformation)</a:t>
              </a:r>
              <a:endParaRPr kumimoji="1" lang="ko-Kore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AD7E39B-CAA4-0947-BF6F-4EFDF714FFCE}"/>
                </a:ext>
              </a:extLst>
            </p:cNvPr>
            <p:cNvSpPr txBox="1"/>
            <p:nvPr/>
          </p:nvSpPr>
          <p:spPr>
            <a:xfrm>
              <a:off x="6821345" y="5077023"/>
              <a:ext cx="1597308" cy="50525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ko-KR" altLang="en-US" sz="1400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데이터의 표현</a:t>
              </a:r>
              <a:endParaRPr kumimoji="1" lang="en-US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/>
              <a:r>
                <a:rPr kumimoji="1" lang="en-US" altLang="ko-KR" sz="1400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(representation)</a:t>
              </a:r>
              <a:endParaRPr kumimoji="1" lang="ko-Kore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791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E6813-880E-034A-A6D6-6906ED73F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910" y="269557"/>
            <a:ext cx="8421319" cy="492443"/>
          </a:xfrm>
        </p:spPr>
        <p:txBody>
          <a:bodyPr/>
          <a:lstStyle/>
          <a:p>
            <a:r>
              <a:rPr kumimoji="1" lang="en-US" altLang="ko-KR" sz="3200" b="1" dirty="0"/>
              <a:t>1.1</a:t>
            </a:r>
            <a:r>
              <a:rPr kumimoji="1" lang="ko-KR" altLang="en-US" sz="3200" b="1" dirty="0"/>
              <a:t> 컴퓨터 비전</a:t>
            </a:r>
            <a:endParaRPr kumimoji="1" lang="ko-Kore-KR" altLang="en-US" sz="3200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2F6B47-7826-5047-8BC9-D68678EB9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340" y="1066800"/>
            <a:ext cx="8706460" cy="1258037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b="1" dirty="0"/>
              <a:t>1.1.5 </a:t>
            </a:r>
            <a:r>
              <a:rPr kumimoji="1" lang="ko-KR" altLang="en-US" b="1" dirty="0" err="1"/>
              <a:t>머신러닝의</a:t>
            </a:r>
            <a:r>
              <a:rPr kumimoji="1" lang="ko-KR" altLang="en-US" b="1" dirty="0"/>
              <a:t> 성능이 사람을 능가할 수 있을까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분류나 사물 인식 영역에서 사람의 시각적 능력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에러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5%)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능가한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&lt;AI 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미국 콜로라도주의 한 미술대회에서 디지털 아트 부문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위를 차지한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&lt;AI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화가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</a:p>
        </p:txBody>
      </p:sp>
      <p:pic>
        <p:nvPicPr>
          <p:cNvPr id="6" name="그림 5" descr="바닥, 건물, 벽난로이(가) 표시된 사진&#10;&#10;자동 생성된 설명">
            <a:extLst>
              <a:ext uri="{FF2B5EF4-FFF2-40B4-BE49-F238E27FC236}">
                <a16:creationId xmlns:a16="http://schemas.microsoft.com/office/drawing/2014/main" id="{E2453D75-90B1-A74A-A04E-2C1904B6B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506" y="2898648"/>
            <a:ext cx="3556000" cy="23622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63A8446-3FAB-3746-94AC-48A5E179ACDA}"/>
              </a:ext>
            </a:extLst>
          </p:cNvPr>
          <p:cNvSpPr/>
          <p:nvPr/>
        </p:nvSpPr>
        <p:spPr>
          <a:xfrm>
            <a:off x="5283200" y="5312665"/>
            <a:ext cx="3556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200" dirty="0">
                <a:solidFill>
                  <a:srgbClr val="66666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AI</a:t>
            </a:r>
            <a:r>
              <a:rPr lang="ko-KR" altLang="en-US" sz="1200" dirty="0">
                <a:solidFill>
                  <a:srgbClr val="66666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프로그램 </a:t>
            </a:r>
            <a:r>
              <a:rPr lang="ko-KR" altLang="en-US" sz="1200" dirty="0" err="1">
                <a:solidFill>
                  <a:srgbClr val="66666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미드저니가</a:t>
            </a:r>
            <a:r>
              <a:rPr lang="ko-KR" altLang="en-US" sz="1200" dirty="0">
                <a:solidFill>
                  <a:srgbClr val="66666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생성한 </a:t>
            </a:r>
            <a:r>
              <a:rPr lang="en-US" altLang="ko-KR" sz="1200" dirty="0">
                <a:solidFill>
                  <a:srgbClr val="66666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200" dirty="0">
                <a:solidFill>
                  <a:srgbClr val="66666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스페이스 오페라 극장</a:t>
            </a:r>
            <a:r>
              <a:rPr lang="en-US" altLang="ko-KR" sz="1200" dirty="0">
                <a:solidFill>
                  <a:srgbClr val="66666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  <a:endParaRPr lang="ko-Kore-KR" altLang="en-US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7E7F904-5672-964A-BEAA-1E9AB0345C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88"/>
          <a:stretch/>
        </p:blipFill>
        <p:spPr>
          <a:xfrm>
            <a:off x="626846" y="2895600"/>
            <a:ext cx="4302277" cy="23622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16DC86-BFAD-DF43-9A99-BD200B2898F2}"/>
              </a:ext>
            </a:extLst>
          </p:cNvPr>
          <p:cNvSpPr/>
          <p:nvPr/>
        </p:nvSpPr>
        <p:spPr>
          <a:xfrm>
            <a:off x="4456506" y="5108448"/>
            <a:ext cx="523570" cy="1493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80F315A-9787-6246-ABA7-16C205C73B23}"/>
              </a:ext>
            </a:extLst>
          </p:cNvPr>
          <p:cNvSpPr/>
          <p:nvPr/>
        </p:nvSpPr>
        <p:spPr>
          <a:xfrm>
            <a:off x="1332306" y="5312664"/>
            <a:ext cx="3556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66666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영상 인식분야에서 사람의 능력을 압도한 </a:t>
            </a:r>
            <a:r>
              <a:rPr lang="ko-KR" altLang="en-US" sz="1200" dirty="0" err="1">
                <a:solidFill>
                  <a:srgbClr val="66666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딥러닝</a:t>
            </a:r>
            <a:r>
              <a:rPr lang="ko-KR" altLang="en-US" sz="1200" dirty="0">
                <a:solidFill>
                  <a:srgbClr val="66666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기법</a:t>
            </a:r>
            <a:endParaRPr lang="ko-Kore-KR" altLang="en-US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6636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E6813-880E-034A-A6D6-6906ED73F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910" y="269557"/>
            <a:ext cx="8421319" cy="492443"/>
          </a:xfrm>
        </p:spPr>
        <p:txBody>
          <a:bodyPr/>
          <a:lstStyle/>
          <a:p>
            <a:r>
              <a:rPr kumimoji="1" lang="en-US" altLang="ko-KR" sz="3200" b="1" dirty="0"/>
              <a:t>1.2</a:t>
            </a:r>
            <a:r>
              <a:rPr kumimoji="1" lang="ko-KR" altLang="en-US" sz="3200" b="1" dirty="0"/>
              <a:t> 컴퓨터 비전 응용 분야</a:t>
            </a:r>
            <a:endParaRPr kumimoji="1" lang="ko-Kore-KR" altLang="en-US" sz="3200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2F6B47-7826-5047-8BC9-D68678EB9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340" y="1066800"/>
            <a:ext cx="8421319" cy="3335528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b="1" dirty="0"/>
              <a:t>컴퓨터 비전 응용 분야의 예 </a:t>
            </a:r>
            <a:endParaRPr kumimoji="1" lang="en-US" altLang="ko-KR" b="1" dirty="0"/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분류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사물 인식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물체 검출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화풍 모방하기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이미지 창조하기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안면 인식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검색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3783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E6813-880E-034A-A6D6-6906ED73F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910" y="269557"/>
            <a:ext cx="8421319" cy="492443"/>
          </a:xfrm>
        </p:spPr>
        <p:txBody>
          <a:bodyPr/>
          <a:lstStyle/>
          <a:p>
            <a:r>
              <a:rPr kumimoji="1" lang="en-US" altLang="ko-KR" sz="3200" b="1" dirty="0"/>
              <a:t>1.2</a:t>
            </a:r>
            <a:r>
              <a:rPr kumimoji="1" lang="ko-KR" altLang="en-US" sz="3200" b="1" dirty="0"/>
              <a:t> 컴퓨터 비전 응용 분야</a:t>
            </a:r>
            <a:endParaRPr kumimoji="1" lang="ko-Kore-KR" altLang="en-US" sz="3200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2F6B47-7826-5047-8BC9-D68678EB9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340" y="1066800"/>
            <a:ext cx="8421319" cy="1258037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b="1" dirty="0"/>
              <a:t>1.2.1</a:t>
            </a:r>
            <a:r>
              <a:rPr kumimoji="1" lang="ko-KR" altLang="en-US" b="1" dirty="0"/>
              <a:t> 이미지 분류</a:t>
            </a:r>
            <a:endParaRPr kumimoji="1" lang="en-US" altLang="ko-KR" b="1" dirty="0"/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분류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(image classification)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미리 정의한 유한한 수의 레이블을 이미지에 부여하는 태스크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EDAD9695-9AF8-6540-B96E-788F2D51C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629637"/>
            <a:ext cx="4911279" cy="39538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60EFBB-9F3B-B446-B78C-8967A598AC10}"/>
              </a:ext>
            </a:extLst>
          </p:cNvPr>
          <p:cNvSpPr txBox="1"/>
          <p:nvPr/>
        </p:nvSpPr>
        <p:spPr>
          <a:xfrm>
            <a:off x="3505200" y="2346173"/>
            <a:ext cx="1912127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CIFAR10 </a:t>
            </a:r>
            <a:r>
              <a:rPr kumimoji="1" lang="ko-Kore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데이터셋</a:t>
            </a:r>
            <a:r>
              <a:rPr kumimoji="1"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예시</a:t>
            </a:r>
            <a:endParaRPr kumimoji="1" lang="ko-Kore-KR" altLang="en-US" sz="1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8697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E6813-880E-034A-A6D6-6906ED73F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910" y="269557"/>
            <a:ext cx="8421319" cy="492443"/>
          </a:xfrm>
        </p:spPr>
        <p:txBody>
          <a:bodyPr/>
          <a:lstStyle/>
          <a:p>
            <a:r>
              <a:rPr kumimoji="1" lang="en-US" altLang="ko-KR" sz="3200" b="1" dirty="0"/>
              <a:t>1.2</a:t>
            </a:r>
            <a:r>
              <a:rPr kumimoji="1" lang="ko-KR" altLang="en-US" sz="3200" b="1" dirty="0"/>
              <a:t> 컴퓨터 비전 응용 분야</a:t>
            </a:r>
            <a:endParaRPr kumimoji="1" lang="ko-Kore-KR" altLang="en-US" sz="3200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2F6B47-7826-5047-8BC9-D68678EB9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340" y="1066800"/>
            <a:ext cx="8554060" cy="2504532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b="1" dirty="0"/>
              <a:t>1.2.2</a:t>
            </a:r>
            <a:r>
              <a:rPr kumimoji="1" lang="ko-KR" altLang="en-US" b="1" dirty="0"/>
              <a:t> 사물 인식</a:t>
            </a:r>
            <a:r>
              <a:rPr kumimoji="1" lang="en-US" altLang="ko-KR" b="1" dirty="0"/>
              <a:t>/</a:t>
            </a:r>
            <a:r>
              <a:rPr kumimoji="1" lang="ko-KR" altLang="en-US" b="1" dirty="0"/>
              <a:t>물체 검출</a:t>
            </a:r>
            <a:endParaRPr kumimoji="1" lang="en-US" altLang="ko-KR" b="1" dirty="0"/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분류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(classification)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물체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찍힌 이미지를 </a:t>
            </a: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인식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(=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분류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태스크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분류 및 위치 인식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(classification &amp; localization)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물체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인식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위치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파악하는 태스크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물체 검출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(object detection)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이미지 안에서 </a:t>
            </a: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물체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인식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위치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파악하는 태스크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 descr="텍스트, 포유류이(가) 표시된 사진&#10;&#10;자동 생성된 설명">
            <a:extLst>
              <a:ext uri="{FF2B5EF4-FFF2-40B4-BE49-F238E27FC236}">
                <a16:creationId xmlns:a16="http://schemas.microsoft.com/office/drawing/2014/main" id="{A86B1558-2362-4D4E-8498-AD91D2FFD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419" y="3637467"/>
            <a:ext cx="6210300" cy="26199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509056-33DC-7248-AC3F-036A1CB68082}"/>
              </a:ext>
            </a:extLst>
          </p:cNvPr>
          <p:cNvSpPr txBox="1"/>
          <p:nvPr/>
        </p:nvSpPr>
        <p:spPr>
          <a:xfrm>
            <a:off x="7115881" y="6334527"/>
            <a:ext cx="20585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5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Stanford CS231n Lecture Note</a:t>
            </a:r>
            <a:endParaRPr kumimoji="1" lang="ko-Kore-KR" altLang="en-US" sz="1050" dirty="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4868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E6813-880E-034A-A6D6-6906ED73F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910" y="269557"/>
            <a:ext cx="8421319" cy="492443"/>
          </a:xfrm>
        </p:spPr>
        <p:txBody>
          <a:bodyPr/>
          <a:lstStyle/>
          <a:p>
            <a:r>
              <a:rPr kumimoji="1" lang="en-US" altLang="ko-KR" sz="3200" b="1" dirty="0"/>
              <a:t>1.2</a:t>
            </a:r>
            <a:r>
              <a:rPr kumimoji="1" lang="ko-KR" altLang="en-US" sz="3200" b="1" dirty="0"/>
              <a:t> 컴퓨터 비전 응용 분야</a:t>
            </a:r>
            <a:endParaRPr kumimoji="1" lang="ko-Kore-KR" altLang="en-US" sz="3200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2F6B47-7826-5047-8BC9-D68678EB9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340" y="1066800"/>
            <a:ext cx="8554060" cy="1258037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b="1" dirty="0"/>
              <a:t>1.2.3</a:t>
            </a:r>
            <a:r>
              <a:rPr kumimoji="1" lang="ko-KR" altLang="en-US" b="1" dirty="0"/>
              <a:t> 화풍 모방하기</a:t>
            </a:r>
            <a:endParaRPr kumimoji="1" lang="en-US" altLang="ko-KR" b="1" dirty="0"/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신경망을 이용한 화풍 모방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(Neural Style Transfer)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기법은 원본 이미지에 특정 스타일을 입혀 새로운 형태의 이미지를 생성하는 것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46C45BD-6B5A-EA43-A7F2-B8464B0AB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70" y="3200400"/>
            <a:ext cx="7620000" cy="2208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24C5F9-3E1C-FC4C-BCAA-3C9264F5CDDB}"/>
              </a:ext>
            </a:extLst>
          </p:cNvPr>
          <p:cNvSpPr txBox="1"/>
          <p:nvPr/>
        </p:nvSpPr>
        <p:spPr>
          <a:xfrm>
            <a:off x="1059506" y="2767013"/>
            <a:ext cx="7157729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kumimoji="1" lang="ko-Kore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별이</a:t>
            </a:r>
            <a:r>
              <a:rPr kumimoji="1"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빛나는 밤</a:t>
            </a:r>
            <a:r>
              <a:rPr kumimoji="1" lang="en-US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kumimoji="1"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화풍을 다른 사진에 적용해서 원래 그림과 비슷한 새로운 그림을 만드는 화풍 모양</a:t>
            </a:r>
            <a:endParaRPr kumimoji="1" lang="ko-Kore-KR" altLang="en-US" sz="1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8062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E6813-880E-034A-A6D6-6906ED73F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910" y="269557"/>
            <a:ext cx="8421319" cy="492443"/>
          </a:xfrm>
        </p:spPr>
        <p:txBody>
          <a:bodyPr/>
          <a:lstStyle/>
          <a:p>
            <a:r>
              <a:rPr kumimoji="1" lang="en-US" altLang="ko-KR" sz="3200" b="1" dirty="0"/>
              <a:t>1.2</a:t>
            </a:r>
            <a:r>
              <a:rPr kumimoji="1" lang="ko-KR" altLang="en-US" sz="3200" b="1" dirty="0"/>
              <a:t> 컴퓨터 비전 응용 분야</a:t>
            </a:r>
            <a:endParaRPr kumimoji="1" lang="ko-Kore-KR" altLang="en-US" sz="3200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2F6B47-7826-5047-8BC9-D68678EB9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340" y="1066800"/>
            <a:ext cx="8554060" cy="2504532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b="1" dirty="0"/>
              <a:t>1.2.4</a:t>
            </a:r>
            <a:r>
              <a:rPr kumimoji="1" lang="ko-KR" altLang="en-US" b="1" dirty="0"/>
              <a:t> 새로운 이미지 창조하기</a:t>
            </a:r>
            <a:endParaRPr kumimoji="1" lang="en-US" altLang="ko-KR" b="1" dirty="0"/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적대적 생성 신경망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baseline="30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generative adversarial network, GAN 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진짜 같은 사물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사람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장소의 이미지를 만들어낼 수 있는 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딥러닝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모델임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GAN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일련의 이미지를 입력하면 기존에 없던 새로운 것이지만 원래 있던 것 같은 이미지를 만들어 냄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GAN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이안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굿펠로가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2014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년에 고안한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CNN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발전시켜 만든 모델 중 하나임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 descr="텍스트, 가장, 그룹, 여성이(가) 표시된 사진&#10;&#10;자동 생성된 설명">
            <a:extLst>
              <a:ext uri="{FF2B5EF4-FFF2-40B4-BE49-F238E27FC236}">
                <a16:creationId xmlns:a16="http://schemas.microsoft.com/office/drawing/2014/main" id="{02696A51-6A4C-034E-A2BB-66E193AF7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4036907"/>
            <a:ext cx="4191000" cy="244009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87CB710-4739-4D4C-8AD5-0E9855062328}"/>
              </a:ext>
            </a:extLst>
          </p:cNvPr>
          <p:cNvSpPr/>
          <p:nvPr/>
        </p:nvSpPr>
        <p:spPr>
          <a:xfrm>
            <a:off x="1752600" y="3700046"/>
            <a:ext cx="556260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pPr algn="ctr"/>
            <a:r>
              <a:rPr lang="ko-Kore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  <a:hlinkClick r:id="rId4"/>
              </a:rPr>
              <a:t>Deepfake Videos: GAN Sythesizes a Video From a Single Photo</a:t>
            </a:r>
            <a:endParaRPr lang="ko-Kore-KR" altLang="en-US" sz="1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9710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E6813-880E-034A-A6D6-6906ED73F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910" y="269557"/>
            <a:ext cx="8421319" cy="492443"/>
          </a:xfrm>
        </p:spPr>
        <p:txBody>
          <a:bodyPr/>
          <a:lstStyle/>
          <a:p>
            <a:r>
              <a:rPr kumimoji="1" lang="en-US" altLang="ko-KR" sz="3200" b="1" dirty="0"/>
              <a:t>1.2</a:t>
            </a:r>
            <a:r>
              <a:rPr kumimoji="1" lang="ko-KR" altLang="en-US" sz="3200" b="1" dirty="0"/>
              <a:t> 컴퓨터 비전 응용 분야</a:t>
            </a:r>
            <a:endParaRPr kumimoji="1" lang="ko-Kore-KR" altLang="en-US" sz="3200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2F6B47-7826-5047-8BC9-D68678EB9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340" y="1066800"/>
            <a:ext cx="8554060" cy="3570208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b="1" dirty="0"/>
              <a:t>1.2.5</a:t>
            </a:r>
            <a:r>
              <a:rPr kumimoji="1" lang="ko-KR" altLang="en-US" b="1" dirty="0"/>
              <a:t> 안면 인식</a:t>
            </a:r>
            <a:endParaRPr kumimoji="1" lang="en-US" altLang="ko-KR" b="1" dirty="0"/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안면 인식</a:t>
            </a:r>
            <a:r>
              <a:rPr kumimoji="1" lang="en-US" altLang="ko-KR" baseline="30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face recognition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사람의 이미지를 정확하게 식별하거나 태그를 지정하는 기술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안면 인식은 아주 많은 수의 레이블이 정의된 </a:t>
            </a: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분류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할 수 있음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웹에서 유명인의 사진을 찾거나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친구 또는 가족과 함께 찍은 사진에 자동 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태깅에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활용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안면 인식 시스템은 다음과 같이 두 부류로 분류 </a:t>
            </a:r>
            <a:r>
              <a:rPr kumimoji="1" lang="en-US" altLang="ko-KR" baseline="30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&lt;Handbook of Face Recognition, 2nd ed&gt;</a:t>
            </a: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안면 대조 </a:t>
            </a:r>
            <a:r>
              <a:rPr kumimoji="1" lang="en-US" altLang="ko-KR" sz="1600" baseline="30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face verification 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질의 안면 이미지와 하나의 후보를 비교해서 신원 일치를 확인하는 일대일 매칭 과정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안면 식별 </a:t>
            </a:r>
            <a:r>
              <a:rPr kumimoji="1" lang="en-US" altLang="ko-KR" sz="1600" baseline="30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face identification 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질의 안면 이미지를 데이터베이스와 비교해서 일치하는 후보를 식별하는 일대다 매칭 과정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7595B1-00F3-FA43-ACDE-7E746135B1F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483" y="4565954"/>
            <a:ext cx="4169317" cy="198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732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E6813-880E-034A-A6D6-6906ED73F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910" y="269557"/>
            <a:ext cx="8421319" cy="492443"/>
          </a:xfrm>
        </p:spPr>
        <p:txBody>
          <a:bodyPr/>
          <a:lstStyle/>
          <a:p>
            <a:r>
              <a:rPr kumimoji="1" lang="en-US" altLang="ko-KR" sz="3200" b="1" dirty="0"/>
              <a:t>1.2</a:t>
            </a:r>
            <a:r>
              <a:rPr kumimoji="1" lang="ko-KR" altLang="en-US" sz="3200" b="1" dirty="0"/>
              <a:t> 컴퓨터 비전 응용 분야</a:t>
            </a:r>
            <a:endParaRPr kumimoji="1" lang="ko-Kore-KR" altLang="en-US" sz="3200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2F6B47-7826-5047-8BC9-D68678EB9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340" y="1066800"/>
            <a:ext cx="8554060" cy="1258037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b="1" dirty="0"/>
              <a:t>1.2.6</a:t>
            </a:r>
            <a:r>
              <a:rPr kumimoji="1" lang="ko-KR" altLang="en-US" b="1" dirty="0"/>
              <a:t> 이미지 검색</a:t>
            </a:r>
            <a:endParaRPr kumimoji="1" lang="en-US" altLang="ko-KR" b="1" dirty="0"/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검색 </a:t>
            </a:r>
            <a:r>
              <a:rPr kumimoji="1" lang="en-US" altLang="ko-KR" baseline="30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image retrieval</a:t>
            </a:r>
            <a:r>
              <a:rPr kumimoji="1" lang="ko-KR" altLang="en-US" baseline="30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질의 영상과 유사한 영상을 찾는 기술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전자상거래 사이트에서 이전에 선택한 상품과 생김새가 비슷한 상품을 찾는데 활용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 descr="다른, 묶음, 다양한, 여러개이(가) 표시된 사진&#10;&#10;자동 생성된 설명">
            <a:extLst>
              <a:ext uri="{FF2B5EF4-FFF2-40B4-BE49-F238E27FC236}">
                <a16:creationId xmlns:a16="http://schemas.microsoft.com/office/drawing/2014/main" id="{9F222867-C5AA-5D4F-A878-40B5EC15B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870994"/>
            <a:ext cx="2590800" cy="36770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0A7E0C-6248-B54A-8137-F4DE0CB132BF}"/>
              </a:ext>
            </a:extLst>
          </p:cNvPr>
          <p:cNvSpPr txBox="1"/>
          <p:nvPr/>
        </p:nvSpPr>
        <p:spPr>
          <a:xfrm>
            <a:off x="3321210" y="2536786"/>
            <a:ext cx="1739579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ko-Kore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의류상품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검색의 예</a:t>
            </a:r>
            <a:endParaRPr kumimoji="1" lang="ko-Kore-KR" altLang="en-US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113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E6813-880E-034A-A6D6-6906ED73F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910" y="269557"/>
            <a:ext cx="8421319" cy="492443"/>
          </a:xfrm>
        </p:spPr>
        <p:txBody>
          <a:bodyPr/>
          <a:lstStyle/>
          <a:p>
            <a:r>
              <a:rPr kumimoji="1" lang="en-US" altLang="ko-KR" sz="3200" b="1" dirty="0"/>
              <a:t>1.3</a:t>
            </a:r>
            <a:r>
              <a:rPr kumimoji="1" lang="ko-KR" altLang="en-US" sz="3200" b="1" dirty="0"/>
              <a:t> 컴퓨터 비전 파이프라인 전체 처리 과정</a:t>
            </a:r>
            <a:endParaRPr kumimoji="1" lang="ko-Kore-KR" altLang="en-US" sz="3200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2F6B47-7826-5047-8BC9-D68678EB9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340" y="1066800"/>
            <a:ext cx="8554060" cy="842538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b="1" dirty="0"/>
              <a:t>컴퓨터 비전 시스템</a:t>
            </a:r>
            <a:endParaRPr kumimoji="1" lang="en-US" altLang="ko-KR" b="1" dirty="0"/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비전 시스템은 감지 장치와 해석 장치로 구성됨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0C4AAE-BCC8-8049-B378-10908C126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2214138"/>
            <a:ext cx="7190531" cy="243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05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648205" y="3299205"/>
            <a:ext cx="5849620" cy="0"/>
          </a:xfrm>
          <a:custGeom>
            <a:avLst/>
            <a:gdLst/>
            <a:ahLst/>
            <a:cxnLst/>
            <a:rect l="l" t="t" r="r" b="b"/>
            <a:pathLst>
              <a:path w="5849620">
                <a:moveTo>
                  <a:pt x="0" y="0"/>
                </a:moveTo>
                <a:lnTo>
                  <a:pt x="5849366" y="0"/>
                </a:lnTo>
              </a:path>
            </a:pathLst>
          </a:custGeom>
          <a:ln w="990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48205" y="3316478"/>
            <a:ext cx="5849620" cy="0"/>
          </a:xfrm>
          <a:custGeom>
            <a:avLst/>
            <a:gdLst/>
            <a:ahLst/>
            <a:cxnLst/>
            <a:rect l="l" t="t" r="r" b="b"/>
            <a:pathLst>
              <a:path w="5849620">
                <a:moveTo>
                  <a:pt x="0" y="0"/>
                </a:moveTo>
                <a:lnTo>
                  <a:pt x="5849366" y="0"/>
                </a:lnTo>
              </a:path>
            </a:pathLst>
          </a:custGeom>
          <a:ln w="990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26408" y="5301996"/>
            <a:ext cx="5118100" cy="1556385"/>
          </a:xfrm>
          <a:custGeom>
            <a:avLst/>
            <a:gdLst/>
            <a:ahLst/>
            <a:cxnLst/>
            <a:rect l="l" t="t" r="r" b="b"/>
            <a:pathLst>
              <a:path w="5118100" h="1556384">
                <a:moveTo>
                  <a:pt x="5117592" y="0"/>
                </a:moveTo>
                <a:lnTo>
                  <a:pt x="0" y="1556003"/>
                </a:lnTo>
                <a:lnTo>
                  <a:pt x="5117592" y="1556003"/>
                </a:lnTo>
                <a:lnTo>
                  <a:pt x="5117592" y="0"/>
                </a:lnTo>
                <a:close/>
              </a:path>
            </a:pathLst>
          </a:custGeom>
          <a:solidFill>
            <a:srgbClr val="8A00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26408" y="5301996"/>
            <a:ext cx="5118100" cy="1556385"/>
          </a:xfrm>
          <a:custGeom>
            <a:avLst/>
            <a:gdLst/>
            <a:ahLst/>
            <a:cxnLst/>
            <a:rect l="l" t="t" r="r" b="b"/>
            <a:pathLst>
              <a:path w="5118100" h="1556384">
                <a:moveTo>
                  <a:pt x="5117592" y="1556003"/>
                </a:moveTo>
                <a:lnTo>
                  <a:pt x="0" y="1556003"/>
                </a:lnTo>
                <a:lnTo>
                  <a:pt x="5117592" y="0"/>
                </a:lnTo>
                <a:lnTo>
                  <a:pt x="5117592" y="1556003"/>
                </a:lnTo>
                <a:close/>
              </a:path>
            </a:pathLst>
          </a:custGeom>
          <a:ln w="12192">
            <a:solidFill>
              <a:srgbClr val="8A00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5118100" cy="1556385"/>
          </a:xfrm>
          <a:custGeom>
            <a:avLst/>
            <a:gdLst/>
            <a:ahLst/>
            <a:cxnLst/>
            <a:rect l="l" t="t" r="r" b="b"/>
            <a:pathLst>
              <a:path w="5118100" h="1556385">
                <a:moveTo>
                  <a:pt x="5117592" y="0"/>
                </a:moveTo>
                <a:lnTo>
                  <a:pt x="0" y="0"/>
                </a:lnTo>
                <a:lnTo>
                  <a:pt x="0" y="1556003"/>
                </a:lnTo>
                <a:lnTo>
                  <a:pt x="5117592" y="0"/>
                </a:lnTo>
              </a:path>
            </a:pathLst>
          </a:custGeom>
          <a:solidFill>
            <a:srgbClr val="8A00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5118100" cy="1556385"/>
          </a:xfrm>
          <a:custGeom>
            <a:avLst/>
            <a:gdLst/>
            <a:ahLst/>
            <a:cxnLst/>
            <a:rect l="l" t="t" r="r" b="b"/>
            <a:pathLst>
              <a:path w="5118100" h="1556385">
                <a:moveTo>
                  <a:pt x="0" y="0"/>
                </a:moveTo>
                <a:lnTo>
                  <a:pt x="5117592" y="0"/>
                </a:lnTo>
                <a:lnTo>
                  <a:pt x="0" y="1556003"/>
                </a:lnTo>
              </a:path>
            </a:pathLst>
          </a:custGeom>
          <a:ln w="12192">
            <a:solidFill>
              <a:srgbClr val="8A00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95400" y="2646402"/>
            <a:ext cx="6824092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3600" b="1" spc="120" dirty="0">
                <a:solidFill>
                  <a:srgbClr val="8A002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Times New Roman"/>
              </a:rPr>
              <a:t>컴퓨터 비전 입문</a:t>
            </a:r>
            <a:endParaRPr sz="2800" dirty="0">
              <a:latin typeface="NanumBarunGothic" panose="020B0603020101020101" pitchFamily="34" charset="-127"/>
              <a:ea typeface="NanumBarunGothic" panose="020B0603020101020101" pitchFamily="34" charset="-127"/>
              <a:cs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7AE01F-9C6F-374F-9D12-12CDB7362BE2}"/>
              </a:ext>
            </a:extLst>
          </p:cNvPr>
          <p:cNvSpPr txBox="1"/>
          <p:nvPr/>
        </p:nvSpPr>
        <p:spPr>
          <a:xfrm>
            <a:off x="3048000" y="3412645"/>
            <a:ext cx="315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Welcome to computer vision</a:t>
            </a:r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3A50A6-428A-2841-85BF-0AC0FEA2D66D}"/>
              </a:ext>
            </a:extLst>
          </p:cNvPr>
          <p:cNvSpPr txBox="1"/>
          <p:nvPr/>
        </p:nvSpPr>
        <p:spPr>
          <a:xfrm>
            <a:off x="0" y="6396335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본</a:t>
            </a:r>
            <a:r>
              <a:rPr kumimoji="1"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자료는</a:t>
            </a:r>
            <a:r>
              <a:rPr kumimoji="1"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한빛미디어에서 나온 </a:t>
            </a:r>
            <a:r>
              <a:rPr kumimoji="1" lang="en-US" altLang="ko-KR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kumimoji="1"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비전 시스템을 위한 </a:t>
            </a:r>
            <a:r>
              <a:rPr kumimoji="1" lang="ko-KR" altLang="en-US" sz="1200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딥러닝</a:t>
            </a:r>
            <a:r>
              <a:rPr kumimoji="1" lang="en-US" altLang="ko-KR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kumimoji="1"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책을 참고하여 제작 되었음을 알립니다</a:t>
            </a:r>
            <a:r>
              <a:rPr kumimoji="1" lang="en-US" altLang="ko-KR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kumimoji="1"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2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9912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E6813-880E-034A-A6D6-6906ED73F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910" y="269557"/>
            <a:ext cx="8421319" cy="492443"/>
          </a:xfrm>
        </p:spPr>
        <p:txBody>
          <a:bodyPr/>
          <a:lstStyle/>
          <a:p>
            <a:r>
              <a:rPr kumimoji="1" lang="en-US" altLang="ko-KR" sz="3200" b="1" dirty="0"/>
              <a:t>1.3</a:t>
            </a:r>
            <a:r>
              <a:rPr kumimoji="1" lang="ko-KR" altLang="en-US" sz="3200" b="1" dirty="0"/>
              <a:t> 컴퓨터 비전 파이프라인 전체 처리 과정</a:t>
            </a:r>
            <a:endParaRPr kumimoji="1" lang="ko-Kore-KR" altLang="en-US" sz="3200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2F6B47-7826-5047-8BC9-D68678EB9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340" y="1066800"/>
            <a:ext cx="8554060" cy="208903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b="1" dirty="0"/>
              <a:t>컴퓨터 비전 파이프라인</a:t>
            </a:r>
            <a:endParaRPr kumimoji="1" lang="en-US" altLang="ko-KR" b="1" dirty="0"/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비전은 여러 분야에 응용되지만 비전 시스템은 일련의 서로 구분되는 단계를 거쳐 이미지를 분석하고 처리하며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이를 컴퓨터 비전 파이프라인 이라고 함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비전 시스템은 이미지와 데이터를 획득하고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데이터를 처리한 다음 분석 및 인식 과정을 거쳐 추출된 정보를 기반으로 예측함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D32EF2-2687-6746-B1C6-A402996A5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29" y="3810000"/>
            <a:ext cx="7886700" cy="2120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8EEC4A-69D6-C440-BF70-87A3CB316909}"/>
              </a:ext>
            </a:extLst>
          </p:cNvPr>
          <p:cNvSpPr txBox="1"/>
          <p:nvPr/>
        </p:nvSpPr>
        <p:spPr>
          <a:xfrm>
            <a:off x="990600" y="3502223"/>
            <a:ext cx="7556877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ko-Kore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컴퓨터비전</a:t>
            </a:r>
            <a:r>
              <a:rPr kumimoji="1"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파이프라인 </a:t>
            </a:r>
            <a:r>
              <a:rPr kumimoji="1" lang="en-US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kumimoji="1"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입력 받고</a:t>
            </a:r>
            <a:r>
              <a:rPr kumimoji="1" lang="en-US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처리하고</a:t>
            </a:r>
            <a:r>
              <a:rPr kumimoji="1" lang="en-US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추출한 다음 </a:t>
            </a:r>
            <a:r>
              <a:rPr kumimoji="1" lang="ko-KR" altLang="en-US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kumimoji="1"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모델에 전달해 학습</a:t>
            </a:r>
            <a:endParaRPr kumimoji="1" lang="ko-Kore-KR" altLang="en-US" sz="1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0711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E6813-880E-034A-A6D6-6906ED73F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910" y="269557"/>
            <a:ext cx="8421319" cy="492443"/>
          </a:xfrm>
        </p:spPr>
        <p:txBody>
          <a:bodyPr/>
          <a:lstStyle/>
          <a:p>
            <a:r>
              <a:rPr kumimoji="1" lang="en-US" altLang="ko-KR" sz="3200" b="1" dirty="0"/>
              <a:t>1.3</a:t>
            </a:r>
            <a:r>
              <a:rPr kumimoji="1" lang="ko-KR" altLang="en-US" sz="3200" b="1" dirty="0"/>
              <a:t> 컴퓨터 비전 파이프라인 전체 처리 과정</a:t>
            </a:r>
            <a:endParaRPr kumimoji="1" lang="ko-Kore-KR" altLang="en-US" sz="3200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2F6B47-7826-5047-8BC9-D68678EB9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340" y="1066800"/>
            <a:ext cx="8554060" cy="5413020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b="1" dirty="0"/>
              <a:t>컴퓨터 비전 파이프라인</a:t>
            </a:r>
            <a:endParaRPr kumimoji="1" lang="en-US" altLang="ko-KR" b="1" dirty="0"/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분류 예제에 컴퓨터 비전 파이프라인을 적용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분류 성능 향상 방법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단계 반복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학습 이미지를 더 많이 입력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단계 반복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노이즈를 더 많이 제거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단계 개선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더 나은 특징 추출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단계 개선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분류 알고리즘 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하이퍼파라미터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튜닝 혹은 분류 알고리즘 변경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8C37B9-6B0E-0342-8B3D-CB69DB307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99" y="2057400"/>
            <a:ext cx="7886701" cy="2314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DB336B-2AC1-3F47-ABAC-2EAD02C8AB74}"/>
              </a:ext>
            </a:extLst>
          </p:cNvPr>
          <p:cNvSpPr txBox="1"/>
          <p:nvPr/>
        </p:nvSpPr>
        <p:spPr>
          <a:xfrm>
            <a:off x="5746836" y="2057400"/>
            <a:ext cx="974947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Visual </a:t>
            </a:r>
            <a:r>
              <a:rPr kumimoji="1" lang="en-US" altLang="ko-Kore-KR" sz="12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BoW</a:t>
            </a:r>
            <a:endParaRPr kumimoji="1" lang="ko-Kore-KR" altLang="en-US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322B65-DD42-B44F-89A2-AE1A5FA9BB1B}"/>
              </a:ext>
            </a:extLst>
          </p:cNvPr>
          <p:cNvSpPr txBox="1"/>
          <p:nvPr/>
        </p:nvSpPr>
        <p:spPr>
          <a:xfrm>
            <a:off x="8045028" y="2057399"/>
            <a:ext cx="508665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SVM</a:t>
            </a:r>
            <a:endParaRPr kumimoji="1" lang="ko-Kore-KR" altLang="en-US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8687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E6813-880E-034A-A6D6-6906ED73F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910" y="269557"/>
            <a:ext cx="8421319" cy="492443"/>
          </a:xfrm>
        </p:spPr>
        <p:txBody>
          <a:bodyPr/>
          <a:lstStyle/>
          <a:p>
            <a:r>
              <a:rPr kumimoji="1" lang="en-US" altLang="ko-KR" sz="3200" b="1" dirty="0"/>
              <a:t>1.4</a:t>
            </a:r>
            <a:r>
              <a:rPr kumimoji="1" lang="ko-KR" altLang="en-US" sz="3200" b="1" dirty="0"/>
              <a:t> 이미지 입력</a:t>
            </a:r>
            <a:endParaRPr kumimoji="1" lang="ko-Kore-KR" altLang="en-US" sz="3200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2F6B47-7826-5047-8BC9-D68678EB9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340" y="1066800"/>
            <a:ext cx="8554060" cy="208903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b="1" dirty="0"/>
              <a:t>1.4.1</a:t>
            </a:r>
            <a:r>
              <a:rPr kumimoji="1" lang="ko-KR" altLang="en-US" b="1" dirty="0"/>
              <a:t> 함수로 나타낸 이미지</a:t>
            </a:r>
            <a:endParaRPr kumimoji="1" lang="en-US" altLang="ko-KR" b="1" dirty="0"/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이미지는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차원 영역을 정의하는 두 변수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함수 형태로 나타낼 수 있음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이미지는 격자를 채운 픽셀</a:t>
            </a:r>
            <a:r>
              <a:rPr kumimoji="1" lang="en-US" altLang="ko-KR" baseline="30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pixel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구성됨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픽셀은 이미지를 구성하는 기본 요소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이미지는 이미지 내 각 좌표의 빛의 강도</a:t>
            </a:r>
            <a:r>
              <a:rPr kumimoji="1" lang="en-US" altLang="ko-KR" baseline="30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intensity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나타내는 픽셀이 모여 만들어짐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회색조</a:t>
            </a: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이미지 </a:t>
            </a:r>
            <a:r>
              <a:rPr kumimoji="1" lang="en-US" altLang="ko-KR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좌표 </a:t>
            </a:r>
            <a:r>
              <a:rPr kumimoji="1" lang="en-US" altLang="ko-KR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(x,</a:t>
            </a: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y)</a:t>
            </a: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위치한 픽셀의 빛의 강도는 </a:t>
            </a:r>
            <a:r>
              <a:rPr kumimoji="1" lang="en-US" altLang="ko-KR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F(x,</a:t>
            </a: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y)</a:t>
            </a: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임</a:t>
            </a:r>
            <a:endParaRPr kumimoji="1" lang="en-US" altLang="ko-KR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5F973D6-23E8-E740-8E05-EB9E0DA5D7F9}"/>
              </a:ext>
            </a:extLst>
          </p:cNvPr>
          <p:cNvGrpSpPr/>
          <p:nvPr/>
        </p:nvGrpSpPr>
        <p:grpSpPr>
          <a:xfrm>
            <a:off x="1905000" y="3540435"/>
            <a:ext cx="5324626" cy="2997235"/>
            <a:chOff x="1752600" y="3045135"/>
            <a:chExt cx="6389551" cy="33655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E8DE476-083F-1A49-A64B-7EBE2F4C2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600" y="3045135"/>
              <a:ext cx="6108700" cy="336550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FB29357-FBC9-CD43-9CF1-D26B034D5A6F}"/>
                </a:ext>
              </a:extLst>
            </p:cNvPr>
            <p:cNvSpPr/>
            <p:nvPr/>
          </p:nvSpPr>
          <p:spPr>
            <a:xfrm>
              <a:off x="6694351" y="5216587"/>
              <a:ext cx="1447800" cy="1143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AEC6056-AB04-664A-8A98-E4D4E6308368}"/>
              </a:ext>
            </a:extLst>
          </p:cNvPr>
          <p:cNvSpPr txBox="1"/>
          <p:nvPr/>
        </p:nvSpPr>
        <p:spPr>
          <a:xfrm>
            <a:off x="6204902" y="5637311"/>
            <a:ext cx="2068195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픽셀이 모여 이미지를 </a:t>
            </a:r>
            <a:r>
              <a:rPr kumimoji="1" lang="ko-KR" altLang="en-US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만듬</a:t>
            </a:r>
            <a:endParaRPr kumimoji="1" lang="ko-Kore-KR" altLang="en-US" sz="1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3133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E6813-880E-034A-A6D6-6906ED73F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910" y="269557"/>
            <a:ext cx="8421319" cy="492443"/>
          </a:xfrm>
        </p:spPr>
        <p:txBody>
          <a:bodyPr/>
          <a:lstStyle/>
          <a:p>
            <a:r>
              <a:rPr kumimoji="1" lang="en-US" altLang="ko-KR" sz="3200" b="1" dirty="0"/>
              <a:t>1.4</a:t>
            </a:r>
            <a:r>
              <a:rPr kumimoji="1" lang="ko-KR" altLang="en-US" sz="3200" b="1" dirty="0"/>
              <a:t> 이미지 입력</a:t>
            </a:r>
            <a:endParaRPr kumimoji="1" lang="ko-Kore-KR" altLang="en-US" sz="3200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2F6B47-7826-5047-8BC9-D68678EB9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340" y="1066800"/>
            <a:ext cx="8554060" cy="3335528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b="1" dirty="0"/>
              <a:t>1.4.1</a:t>
            </a:r>
            <a:r>
              <a:rPr kumimoji="1" lang="ko-KR" altLang="en-US" b="1" dirty="0"/>
              <a:t> 함수로 나타낸 이미지</a:t>
            </a:r>
            <a:endParaRPr kumimoji="1" lang="en-US" altLang="ko-KR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회색조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이미지의 픽셀이 숫자 하나로 표현된 것과 달리 컬러 이미지는 픽셀을 세 가지 색의 강도로 나타냄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&lt;RGB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색상 체계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빨간색의 강도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녹색의 강도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파란색의 강도 이렇게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숫자를 이용하여 픽셀을 나타냄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&lt;HSV&gt;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&lt;Lab&gt;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다른 색상 체계도 있지만 픽셀 값을 표현하는 방법은 모두 동일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RGB</a:t>
            </a: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색상 체계의 컬러 이미지 </a:t>
            </a:r>
            <a:r>
              <a:rPr kumimoji="1" lang="en-US" altLang="ko-KR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F(x, y) = [ red(x, y), green(x, y), blue(x, y) ]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1040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E6813-880E-034A-A6D6-6906ED73F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910" y="269557"/>
            <a:ext cx="8421319" cy="492443"/>
          </a:xfrm>
        </p:spPr>
        <p:txBody>
          <a:bodyPr/>
          <a:lstStyle/>
          <a:p>
            <a:r>
              <a:rPr kumimoji="1" lang="en-US" altLang="ko-KR" sz="3200" b="1" dirty="0"/>
              <a:t>1.4</a:t>
            </a:r>
            <a:r>
              <a:rPr kumimoji="1" lang="ko-KR" altLang="en-US" sz="3200" b="1" dirty="0"/>
              <a:t> 이미지 입력</a:t>
            </a:r>
            <a:endParaRPr kumimoji="1" lang="ko-Kore-KR" altLang="en-US" sz="3200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2F6B47-7826-5047-8BC9-D68678EB9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340" y="1066800"/>
            <a:ext cx="8554060" cy="1673535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b="1" dirty="0"/>
              <a:t>1.4.1</a:t>
            </a:r>
            <a:r>
              <a:rPr kumimoji="1" lang="ko-KR" altLang="en-US" b="1" dirty="0"/>
              <a:t> 함수로 나타낸 이미지</a:t>
            </a:r>
            <a:endParaRPr kumimoji="1" lang="en-US" altLang="ko-KR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이미지를 함수로 나타내면 이미지 처리에 유용한 점이 많음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이미지를 함수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F(x, y)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생각할 수 있고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수학적 연산을 통해 새로운 이미지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G(x, y)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변환할 수 있음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B60BACF-8479-C043-A586-E5B5AA383D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08" y="3276600"/>
            <a:ext cx="7314184" cy="20230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771F1D-4523-1145-81FB-BC802F04244E}"/>
              </a:ext>
            </a:extLst>
          </p:cNvPr>
          <p:cNvSpPr txBox="1"/>
          <p:nvPr/>
        </p:nvSpPr>
        <p:spPr>
          <a:xfrm>
            <a:off x="3587621" y="2968823"/>
            <a:ext cx="1907895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ko-Kore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kumimoji="1"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변환 함수의 예시</a:t>
            </a:r>
            <a:endParaRPr kumimoji="1" lang="ko-Kore-KR" altLang="en-US" sz="1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4981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E6813-880E-034A-A6D6-6906ED73F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910" y="269557"/>
            <a:ext cx="8421319" cy="492443"/>
          </a:xfrm>
        </p:spPr>
        <p:txBody>
          <a:bodyPr/>
          <a:lstStyle/>
          <a:p>
            <a:r>
              <a:rPr kumimoji="1" lang="en-US" altLang="ko-KR" sz="3200" b="1" dirty="0"/>
              <a:t>1.4</a:t>
            </a:r>
            <a:r>
              <a:rPr kumimoji="1" lang="ko-KR" altLang="en-US" sz="3200" b="1" dirty="0"/>
              <a:t> 이미지 입력</a:t>
            </a:r>
            <a:endParaRPr kumimoji="1" lang="ko-Kore-KR" altLang="en-US" sz="3200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2F6B47-7826-5047-8BC9-D68678EB9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340" y="1066800"/>
            <a:ext cx="8554060" cy="1673535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b="1" dirty="0"/>
              <a:t>1.4.2</a:t>
            </a:r>
            <a:r>
              <a:rPr kumimoji="1" lang="ko-KR" altLang="en-US" b="1" dirty="0"/>
              <a:t> 컴퓨터가 보는 이미지</a:t>
            </a:r>
            <a:endParaRPr kumimoji="1" lang="en-US" altLang="ko-KR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우리의 뇌는 이미지를 보는 즉시 모터사이클을 찍은 사진임을 알 수 있으나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컴퓨터는 이 이미지를 픽셀 값이 담긴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차원 행렬로 보게 됨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맥락이 전혀 없는 데이터 뭉치일 뿐임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 descr="텍스트, 실외, 주차, 오토바이이(가) 표시된 사진&#10;&#10;자동 생성된 설명">
            <a:extLst>
              <a:ext uri="{FF2B5EF4-FFF2-40B4-BE49-F238E27FC236}">
                <a16:creationId xmlns:a16="http://schemas.microsoft.com/office/drawing/2014/main" id="{60DB7E0D-2F24-FA44-ABF8-288C3BCFF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078663"/>
            <a:ext cx="7264503" cy="27940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7F6014-AD6D-AF4D-A80A-AB75BD70DDD4}"/>
              </a:ext>
            </a:extLst>
          </p:cNvPr>
          <p:cNvSpPr txBox="1"/>
          <p:nvPr/>
        </p:nvSpPr>
        <p:spPr>
          <a:xfrm>
            <a:off x="4800600" y="5903254"/>
            <a:ext cx="3214341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ko-Kore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컴퓨터가</a:t>
            </a:r>
            <a:r>
              <a:rPr kumimoji="1"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보는 </a:t>
            </a:r>
            <a:r>
              <a:rPr kumimoji="1" lang="ko-KR" altLang="en-US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회색조</a:t>
            </a:r>
            <a:r>
              <a:rPr kumimoji="1"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이미지의 </a:t>
            </a:r>
            <a:r>
              <a:rPr kumimoji="1" lang="en-US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차원 행렬</a:t>
            </a:r>
            <a:endParaRPr kumimoji="1" lang="ko-Kore-KR" altLang="en-US" sz="1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A9B2B4-0F4F-5543-94F1-AF4903DEA874}"/>
              </a:ext>
            </a:extLst>
          </p:cNvPr>
          <p:cNvSpPr txBox="1"/>
          <p:nvPr/>
        </p:nvSpPr>
        <p:spPr>
          <a:xfrm>
            <a:off x="7162800" y="3078663"/>
            <a:ext cx="143661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HxW</a:t>
            </a:r>
            <a:r>
              <a:rPr kumimoji="1" lang="en-US" altLang="ko-Kore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 = 2</a:t>
            </a:r>
            <a:r>
              <a:rPr kumimoji="1" lang="en-US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4x24</a:t>
            </a:r>
            <a:endParaRPr kumimoji="1" lang="ko-Kore-KR" altLang="en-US" sz="1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25" name="Picture 1" descr="page43image94123520">
            <a:extLst>
              <a:ext uri="{FF2B5EF4-FFF2-40B4-BE49-F238E27FC236}">
                <a16:creationId xmlns:a16="http://schemas.microsoft.com/office/drawing/2014/main" id="{156DC50D-6935-9C42-BD74-CFBED9335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43image24167648">
            <a:extLst>
              <a:ext uri="{FF2B5EF4-FFF2-40B4-BE49-F238E27FC236}">
                <a16:creationId xmlns:a16="http://schemas.microsoft.com/office/drawing/2014/main" id="{E6C8E0D8-AF8A-384D-9F55-54B2DDAF2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463936"/>
            <a:ext cx="3124200" cy="234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071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E6813-880E-034A-A6D6-6906ED73F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910" y="269557"/>
            <a:ext cx="8421319" cy="492443"/>
          </a:xfrm>
        </p:spPr>
        <p:txBody>
          <a:bodyPr/>
          <a:lstStyle/>
          <a:p>
            <a:r>
              <a:rPr kumimoji="1" lang="en-US" altLang="ko-KR" sz="3200" b="1" dirty="0"/>
              <a:t>1.4</a:t>
            </a:r>
            <a:r>
              <a:rPr kumimoji="1" lang="ko-KR" altLang="en-US" sz="3200" b="1" dirty="0"/>
              <a:t> 이미지 입력</a:t>
            </a:r>
            <a:endParaRPr kumimoji="1" lang="ko-Kore-KR" altLang="en-US" sz="3200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2F6B47-7826-5047-8BC9-D68678EB9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340" y="1066800"/>
            <a:ext cx="8554060" cy="208903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b="1" dirty="0"/>
              <a:t>1.4.2</a:t>
            </a:r>
            <a:r>
              <a:rPr kumimoji="1" lang="ko-KR" altLang="en-US" b="1" dirty="0"/>
              <a:t> 컬러 이미지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표준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RGB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색상 체계를 사용하는 컬러 이미지에는 채널이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빨간색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녹색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파란색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컬러 이미지를 나타내려면 빨간색의 강도를 나타내는 행렬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녹색의 강도를 나타내는 행렬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파란색의 강도를 나타내는 행렬  등 총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행렬이 필요함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AFE35E-0D37-2245-8C65-021DC6F72B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269" y="3276600"/>
            <a:ext cx="6324600" cy="30265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E22CCB-B2FD-BB4B-B00C-F2CB781B61A0}"/>
              </a:ext>
            </a:extLst>
          </p:cNvPr>
          <p:cNvSpPr txBox="1"/>
          <p:nvPr/>
        </p:nvSpPr>
        <p:spPr>
          <a:xfrm>
            <a:off x="6842042" y="3323808"/>
            <a:ext cx="1845377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HxWxC</a:t>
            </a:r>
            <a:r>
              <a:rPr kumimoji="1" lang="en-US" altLang="ko-Kore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 = 2</a:t>
            </a:r>
            <a:r>
              <a:rPr kumimoji="1" lang="en-US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4x24x3</a:t>
            </a:r>
            <a:endParaRPr kumimoji="1" lang="ko-Kore-KR" altLang="en-US" sz="1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607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E6813-880E-034A-A6D6-6906ED73F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910" y="269557"/>
            <a:ext cx="8421319" cy="492443"/>
          </a:xfrm>
        </p:spPr>
        <p:txBody>
          <a:bodyPr/>
          <a:lstStyle/>
          <a:p>
            <a:r>
              <a:rPr kumimoji="1" lang="en-US" altLang="ko-KR" sz="3200" b="1" dirty="0"/>
              <a:t>1.4</a:t>
            </a:r>
            <a:r>
              <a:rPr kumimoji="1" lang="ko-KR" altLang="en-US" sz="3200" b="1" dirty="0"/>
              <a:t> 이미지 입력</a:t>
            </a:r>
            <a:endParaRPr kumimoji="1" lang="ko-Kore-KR" altLang="en-US" sz="3200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2F6B47-7826-5047-8BC9-D68678EB9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340" y="1066800"/>
            <a:ext cx="8554060" cy="1258037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b="1" dirty="0"/>
              <a:t>1.4.2</a:t>
            </a:r>
            <a:r>
              <a:rPr kumimoji="1" lang="ko-KR" altLang="en-US" b="1" dirty="0"/>
              <a:t> 컬러 이미지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컴퓨터의 컬러는 서로 다른 강도의 색상 세 가지를 혼합한 것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세가지 색상을 서로 다른 강도로 합쳐 다양한 색을 만들 수 있음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C5627E-8F38-6D49-A70F-81012618E9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42"/>
          <a:stretch/>
        </p:blipFill>
        <p:spPr>
          <a:xfrm>
            <a:off x="1676400" y="2438400"/>
            <a:ext cx="4876800" cy="14097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5698F6-A520-D047-A95F-ADC31EABD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852494"/>
            <a:ext cx="6152134" cy="250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051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E6813-880E-034A-A6D6-6906ED73F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910" y="269557"/>
            <a:ext cx="8421319" cy="492443"/>
          </a:xfrm>
        </p:spPr>
        <p:txBody>
          <a:bodyPr/>
          <a:lstStyle/>
          <a:p>
            <a:r>
              <a:rPr kumimoji="1" lang="en-US" altLang="ko-KR" sz="3200" b="1" dirty="0"/>
              <a:t>1.5</a:t>
            </a:r>
            <a:r>
              <a:rPr kumimoji="1" lang="ko-KR" altLang="en-US" sz="3200" b="1" dirty="0"/>
              <a:t> 이미지 전처리</a:t>
            </a:r>
            <a:endParaRPr kumimoji="1" lang="ko-Kore-KR" altLang="en-US" sz="3200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2F6B47-7826-5047-8BC9-D68678EB9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340" y="1066800"/>
            <a:ext cx="8554060" cy="3751027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b="1" dirty="0"/>
              <a:t>1.5.1</a:t>
            </a:r>
            <a:r>
              <a:rPr kumimoji="1" lang="ko-KR" altLang="en-US" b="1" dirty="0"/>
              <a:t> 컬러 이미지를 </a:t>
            </a:r>
            <a:r>
              <a:rPr kumimoji="1" lang="ko-KR" altLang="en-US" b="1" dirty="0" err="1"/>
              <a:t>회색조</a:t>
            </a:r>
            <a:r>
              <a:rPr kumimoji="1" lang="ko-KR" altLang="en-US" b="1" dirty="0"/>
              <a:t> 이미지로 변환하기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비전 시스템에서 계산 복잡도를 낮추기 위해 불필요한 정보를 제거해야 하는 경우가 존재함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이미지에서 대상을 인식 </a:t>
            </a:r>
            <a:r>
              <a:rPr kumimoji="1" lang="ko-KR" altLang="en-US" baseline="30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사물의 모양이나 특징을 활용 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것이 목적이라면 컬러 이미지를 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회색조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이미지로 변환하여 사용할 경우 계산 복잡도를 낮출 수 있음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의료 이미지에서 붉은 발진을 확인해야 하는 진단 시스템 또는 자율주행자동차의 차선 감지 시스템은 컬러 정보가 문제 해결에 큰 역할을 하기때문에 계산 복잡도를 낮추기 위해 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회색조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이미지로 변환하여 정보를 처리하는 것은 적절한 솔루션이 아님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7104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E6813-880E-034A-A6D6-6906ED73F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910" y="269557"/>
            <a:ext cx="8421319" cy="492443"/>
          </a:xfrm>
        </p:spPr>
        <p:txBody>
          <a:bodyPr/>
          <a:lstStyle/>
          <a:p>
            <a:r>
              <a:rPr kumimoji="1" lang="en-US" altLang="ko-KR" sz="3200" b="1" dirty="0"/>
              <a:t>1.5</a:t>
            </a:r>
            <a:r>
              <a:rPr kumimoji="1" lang="ko-KR" altLang="en-US" sz="3200" b="1" dirty="0"/>
              <a:t> 이미지 전처리</a:t>
            </a:r>
            <a:endParaRPr kumimoji="1" lang="ko-Kore-KR" altLang="en-US" sz="3200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2F6B47-7826-5047-8BC9-D68678EB9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340" y="1066800"/>
            <a:ext cx="8554060" cy="5370701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b="1" dirty="0"/>
              <a:t>1.5.2</a:t>
            </a:r>
            <a:r>
              <a:rPr kumimoji="1" lang="ko-KR" altLang="en-US" b="1" dirty="0"/>
              <a:t> 기타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표준화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일부 </a:t>
            </a:r>
            <a:r>
              <a:rPr kumimoji="1" lang="ko-KR" altLang="en-US" sz="16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알고리즘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600" baseline="30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CNN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데이터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셋의 이미지를 모두 같은 크기로 조정해야 한다는 제약이 존재하며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이런 알고리즘에 이미지를 입력하려면 배율을 조정해서 이미지의 크기를 같게 만들어야 함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강화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 </a:t>
            </a:r>
            <a:r>
              <a:rPr kumimoji="1" lang="ko-KR" altLang="en-US" sz="16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데이터셋에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포함된 이미지를 조금씩 변형하는 방식으로 새로운 데이터를 추가하는 것 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이미지를 변형하는 방법은 배율 조정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회전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6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아핀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변환 등을 주로 사용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추가한 데이터로 학습한 모델은 더 다양한 형태와 모양을 가진 대상도 인식할 수 있음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기법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이미지에 포함된 노이즈를 줄이기 위해 배경색을 제거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필요에 따라 이미지의 밝기를 조절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0743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E6813-880E-034A-A6D6-6906ED73F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910" y="269557"/>
            <a:ext cx="8421319" cy="492443"/>
          </a:xfrm>
        </p:spPr>
        <p:txBody>
          <a:bodyPr/>
          <a:lstStyle/>
          <a:p>
            <a:r>
              <a:rPr kumimoji="1" lang="en-US" altLang="ko-KR" sz="3200" b="1" dirty="0"/>
              <a:t>1.1</a:t>
            </a:r>
            <a:r>
              <a:rPr kumimoji="1" lang="ko-KR" altLang="en-US" sz="3200" b="1" dirty="0"/>
              <a:t> 컴퓨터 비전</a:t>
            </a:r>
            <a:endParaRPr kumimoji="1" lang="ko-Kore-KR" altLang="en-US" sz="3200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2F6B47-7826-5047-8BC9-D68678EB9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340" y="1066800"/>
            <a:ext cx="8421319" cy="550535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b="1" dirty="0"/>
              <a:t>사람과 인공지능 시스템의 인지 기능</a:t>
            </a:r>
            <a:endParaRPr kumimoji="1" lang="en-US" altLang="ko-KR" b="1" dirty="0"/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사람은 다섯 가지 인지 기능 </a:t>
            </a:r>
            <a:r>
              <a:rPr kumimoji="1" lang="ko-KR" altLang="en-US" sz="1600" baseline="-25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시각</a:t>
            </a:r>
            <a:r>
              <a:rPr kumimoji="1" lang="en-US" altLang="ko-KR" sz="1600" baseline="-25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sz="1600" baseline="-25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청각</a:t>
            </a:r>
            <a:r>
              <a:rPr kumimoji="1" lang="en-US" altLang="ko-KR" sz="1600" baseline="-25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sz="1600" baseline="-25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촉각</a:t>
            </a:r>
            <a:r>
              <a:rPr kumimoji="1" lang="en-US" altLang="ko-KR" sz="1600" baseline="-25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sz="1600" baseline="-25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후각</a:t>
            </a:r>
            <a:r>
              <a:rPr kumimoji="1" lang="en-US" altLang="ko-KR" sz="1600" baseline="-25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sz="1600" baseline="-25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미각 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주변 환경을 인식하고 경험함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인간을 모사해서 만든 인공지능 시스템 은 애플리케이션</a:t>
            </a:r>
            <a:r>
              <a:rPr kumimoji="1" lang="ko-KR" altLang="en-US" sz="1600" baseline="-25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인공지능스피커</a:t>
            </a:r>
            <a:r>
              <a:rPr kumimoji="1" lang="en-US" altLang="ko-KR" sz="1600" baseline="-25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sz="1600" baseline="-25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자율주행자동차 등</a:t>
            </a:r>
            <a:r>
              <a:rPr kumimoji="1" lang="ko-KR" altLang="en-US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시스템이 처한 세계를 가장 잘 이해할 수 있는 감지 장치 </a:t>
            </a:r>
            <a:r>
              <a:rPr kumimoji="1" lang="ko-KR" altLang="en-US" sz="1600" baseline="-25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눈</a:t>
            </a:r>
            <a:r>
              <a:rPr kumimoji="1" lang="en-US" altLang="ko-KR" sz="1600" baseline="-25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ko-KR" altLang="en-US" sz="1600" baseline="-25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카메라</a:t>
            </a:r>
            <a:r>
              <a:rPr kumimoji="1" lang="en-US" altLang="ko-KR" sz="1600" baseline="-25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kumimoji="1" lang="ko-KR" altLang="en-US" sz="1600" baseline="-25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귀</a:t>
            </a:r>
            <a:r>
              <a:rPr kumimoji="1" lang="en-US" altLang="ko-KR" sz="1600" baseline="-25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ko-KR" altLang="en-US" sz="1600" baseline="-25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마이크</a:t>
            </a:r>
            <a:r>
              <a:rPr kumimoji="1" lang="en-US" altLang="ko-KR" sz="1600" baseline="-25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kumimoji="1" lang="ko-KR" altLang="en-US" sz="1600" baseline="-25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피부</a:t>
            </a:r>
            <a:r>
              <a:rPr kumimoji="1" lang="en-US" altLang="ko-KR" sz="1600" baseline="-25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ko-KR" altLang="en-US" sz="1600" baseline="-25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인공 피부</a:t>
            </a:r>
            <a:r>
              <a:rPr kumimoji="1" lang="en-US" altLang="ko-KR" sz="1600" baseline="-25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kumimoji="1" lang="ko-KR" altLang="en-US" sz="1600" baseline="-25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코</a:t>
            </a:r>
            <a:r>
              <a:rPr kumimoji="1" lang="en-US" altLang="ko-KR" sz="1600" baseline="-25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ko-KR" altLang="en-US" sz="1600" baseline="-25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인공 코</a:t>
            </a:r>
            <a:r>
              <a:rPr kumimoji="1" lang="en-US" altLang="ko-KR" sz="1600" baseline="-25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kumimoji="1" lang="ko-KR" altLang="en-US" sz="1600" baseline="-25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혀</a:t>
            </a:r>
            <a:r>
              <a:rPr kumimoji="1" lang="en-US" altLang="ko-KR" sz="1600" baseline="-25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ko-KR" altLang="en-US" sz="1600" baseline="-25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인공 혀</a:t>
            </a:r>
            <a:r>
              <a:rPr kumimoji="1" lang="en-US" altLang="ko-KR" sz="1600" baseline="-25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600" baseline="-25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역할을 하는 센서 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선택함</a:t>
            </a:r>
            <a:endParaRPr kumimoji="1" lang="en-US" altLang="ko-KR" b="1" dirty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b="1" dirty="0"/>
              <a:t>인공지능 시스템</a:t>
            </a:r>
            <a:r>
              <a:rPr kumimoji="1" lang="en-US" altLang="ko-KR" b="1" dirty="0"/>
              <a:t>(AI system)</a:t>
            </a:r>
            <a:r>
              <a:rPr kumimoji="1" lang="ko-KR" altLang="en-US" b="1" dirty="0"/>
              <a:t>의 핵심 개념</a:t>
            </a:r>
            <a:endParaRPr kumimoji="1" lang="en-US" altLang="ko-KR" b="1" dirty="0"/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주변 환경을 인식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(perception)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 인식을 기반으로 행동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(action)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취하는 것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비전</a:t>
            </a:r>
            <a:r>
              <a:rPr kumimoji="1" lang="en-US" altLang="ko-KR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(computer vision)</a:t>
            </a: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개념</a:t>
            </a:r>
            <a:endParaRPr kumimoji="1" lang="en-US" altLang="ko-KR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시각은 세계를 이해하기 위한 한가지 수단으로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비전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시각적 인지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(visual perception)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다루는 분야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영상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(images)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비디오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(videos)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이용해 세계를 인식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(perceiving)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이해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(understanding)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분야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C107A6-5336-E12F-8FAE-4338A634E953}"/>
              </a:ext>
            </a:extLst>
          </p:cNvPr>
          <p:cNvSpPr txBox="1"/>
          <p:nvPr/>
        </p:nvSpPr>
        <p:spPr>
          <a:xfrm>
            <a:off x="7253101" y="4038600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사용자에게 결과를 도출</a:t>
            </a:r>
          </a:p>
        </p:txBody>
      </p:sp>
    </p:spTree>
    <p:extLst>
      <p:ext uri="{BB962C8B-B14F-4D97-AF65-F5344CB8AC3E}">
        <p14:creationId xmlns:p14="http://schemas.microsoft.com/office/powerpoint/2010/main" val="298433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E6813-880E-034A-A6D6-6906ED73F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910" y="269557"/>
            <a:ext cx="8421319" cy="492443"/>
          </a:xfrm>
        </p:spPr>
        <p:txBody>
          <a:bodyPr/>
          <a:lstStyle/>
          <a:p>
            <a:r>
              <a:rPr kumimoji="1" lang="en-US" altLang="ko-KR" sz="3200" b="1" dirty="0"/>
              <a:t>1.5</a:t>
            </a:r>
            <a:r>
              <a:rPr kumimoji="1" lang="ko-KR" altLang="en-US" sz="3200" b="1" dirty="0"/>
              <a:t> 이미지 전처리</a:t>
            </a:r>
            <a:endParaRPr kumimoji="1" lang="ko-Kore-KR" altLang="en-US" sz="3200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2F6B47-7826-5047-8BC9-D68678EB9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340" y="1066800"/>
            <a:ext cx="8554060" cy="1258037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b="1" dirty="0"/>
              <a:t>1.5.2</a:t>
            </a:r>
            <a:r>
              <a:rPr kumimoji="1" lang="ko-KR" altLang="en-US" b="1" dirty="0"/>
              <a:t> 기타</a:t>
            </a:r>
            <a:endParaRPr kumimoji="1" lang="en-US" altLang="ko-KR" b="1" dirty="0"/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강화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82C678-3B20-DF4A-96D9-38E21B603FA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424716"/>
            <a:ext cx="5943600" cy="49755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DA1C5B-3507-C349-9D39-9D4A5045875D}"/>
              </a:ext>
            </a:extLst>
          </p:cNvPr>
          <p:cNvSpPr txBox="1"/>
          <p:nvPr/>
        </p:nvSpPr>
        <p:spPr>
          <a:xfrm>
            <a:off x="1103452" y="2170948"/>
            <a:ext cx="1907895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ko-Kore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</a:t>
            </a:r>
            <a:r>
              <a:rPr kumimoji="1"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강화 기법의 예시</a:t>
            </a:r>
            <a:endParaRPr kumimoji="1" lang="ko-Kore-KR" altLang="en-US" sz="1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84918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E6813-880E-034A-A6D6-6906ED73F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910" y="269557"/>
            <a:ext cx="8421319" cy="492443"/>
          </a:xfrm>
        </p:spPr>
        <p:txBody>
          <a:bodyPr/>
          <a:lstStyle/>
          <a:p>
            <a:r>
              <a:rPr kumimoji="1" lang="en-US" altLang="ko-KR" sz="3200" b="1" dirty="0"/>
              <a:t>1.5</a:t>
            </a:r>
            <a:r>
              <a:rPr kumimoji="1" lang="ko-KR" altLang="en-US" sz="3200" b="1" dirty="0"/>
              <a:t> 이미지 전처리</a:t>
            </a:r>
            <a:endParaRPr kumimoji="1" lang="ko-Kore-KR" altLang="en-US" sz="3200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2F6B47-7826-5047-8BC9-D68678EB9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340" y="1066800"/>
            <a:ext cx="8554060" cy="1631216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b="1" dirty="0"/>
              <a:t>1.5.3</a:t>
            </a:r>
            <a:r>
              <a:rPr kumimoji="1" lang="ko-KR" altLang="en-US" b="1" dirty="0"/>
              <a:t> 이미지 전처리 적용 방법**</a:t>
            </a:r>
            <a:endParaRPr kumimoji="1" lang="en-US" altLang="ko-KR" b="1" dirty="0"/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기법을 적용 할지는 데이터 셋과 해결하려는 문제가 무엇이냐에 따라 달라짐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프로젝트 상황에 따라 필요한 기법을 선택하는 방법을 익히는 것이 좋음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3959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E6813-880E-034A-A6D6-6906ED73F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910" y="269557"/>
            <a:ext cx="8421319" cy="492443"/>
          </a:xfrm>
        </p:spPr>
        <p:txBody>
          <a:bodyPr/>
          <a:lstStyle/>
          <a:p>
            <a:r>
              <a:rPr kumimoji="1" lang="en-US" altLang="ko-KR" sz="3200" b="1" dirty="0"/>
              <a:t>1.6</a:t>
            </a:r>
            <a:r>
              <a:rPr kumimoji="1" lang="ko-KR" altLang="en-US" sz="3200" b="1" dirty="0"/>
              <a:t> 특징 추출</a:t>
            </a:r>
            <a:endParaRPr kumimoji="1" lang="ko-Kore-KR" altLang="en-US" sz="3200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2F6B47-7826-5047-8BC9-D68678EB9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340" y="1066800"/>
            <a:ext cx="8554060" cy="4785926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b="1" dirty="0"/>
              <a:t>특징 추출</a:t>
            </a:r>
            <a:endParaRPr kumimoji="1" lang="en-US" altLang="ko-KR" b="1" dirty="0"/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 추출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(feature extraction)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컴퓨터 비전 파이프라인의 핵심 요소임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최근 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딥러닝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모델의 발전으로 이미지에서 유용한 특징을 직접 추출하는 방식으로 대상을 명시적으로 정의할 필요는 없음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b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kumimoji="1" lang="en-US" altLang="ko-KR" sz="5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r>
              <a:rPr kumimoji="1" lang="en-US" altLang="ko-KR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(feature)</a:t>
            </a:r>
            <a:r>
              <a:rPr kumimoji="1" lang="ko-KR" altLang="en-US" b="1" dirty="0"/>
              <a:t>이란</a:t>
            </a:r>
            <a:endParaRPr kumimoji="1" lang="en-US" altLang="ko-KR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관찰된 현상에서 측정할 수 있는 속성이나 특성을 말함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모델은 특징을 입력 받아 예측 또는 분류 결과를 내놓음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정형 데이터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주택가격을 예측할 때 면적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방의 수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욕실 등과 같은 속성을 입력하면 모델은 특징 값을 기반으로 예측한 주택 가격을 출력함 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대상을 잘 드러내는 좋은 특징을 선택해야 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알고리즘의 정확도를 높일 수 있음</a:t>
            </a:r>
            <a:endParaRPr kumimoji="1" lang="en-US" altLang="ko-KR" sz="20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069733-9B50-1140-896A-940A0DE54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69" y="148694"/>
            <a:ext cx="4561229" cy="122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160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E6813-880E-034A-A6D6-6906ED73F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910" y="269557"/>
            <a:ext cx="8421319" cy="492443"/>
          </a:xfrm>
        </p:spPr>
        <p:txBody>
          <a:bodyPr/>
          <a:lstStyle/>
          <a:p>
            <a:r>
              <a:rPr kumimoji="1" lang="en-US" altLang="ko-KR" sz="3200" b="1" dirty="0"/>
              <a:t>1.6</a:t>
            </a:r>
            <a:r>
              <a:rPr kumimoji="1" lang="ko-KR" altLang="en-US" sz="3200" b="1" dirty="0"/>
              <a:t> 특징 추출</a:t>
            </a:r>
            <a:endParaRPr kumimoji="1" lang="ko-Kore-KR" altLang="en-US" sz="3200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2F6B47-7826-5047-8BC9-D68678EB9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340" y="1066800"/>
            <a:ext cx="8554060" cy="4512774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b="1" dirty="0"/>
              <a:t>1.6.1</a:t>
            </a:r>
            <a:r>
              <a:rPr kumimoji="1" lang="ko-KR" altLang="en-US" b="1" dirty="0"/>
              <a:t> 컴퓨터 비전에서 사용되는 특징</a:t>
            </a:r>
            <a:endParaRPr kumimoji="1" lang="en-US" altLang="ko-KR" sz="5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이미지에서 특정 대상 </a:t>
            </a:r>
            <a:r>
              <a:rPr kumimoji="1" lang="ko-KR" altLang="en-US" baseline="30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모터사이클</a:t>
            </a:r>
            <a:r>
              <a:rPr kumimoji="1" lang="en-US" altLang="ko-KR" baseline="30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baseline="30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자전거</a:t>
            </a:r>
            <a:r>
              <a:rPr kumimoji="1" lang="en-US" altLang="ko-KR" baseline="30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baseline="30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개 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해당하며 측정 가능한 데이터를 뜻함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모서리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이미지 조각 등 특이한 모양도 특징일 수 있고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것과 구분되는 색상도 특징이 될 수 있음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좋은 특징은 대상을 다른 대상과 쉽게 구분 짓게 해주는 속성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의미함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sz="5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좋은 특징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나쁜 특징 예시 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여러분에게 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바퀴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속성을 알려준 후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아래의 대상이 모터사이클과 개 중 무엇일지 물어보았다면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  <a:sym typeface="Wingdings" pitchFamily="2" charset="2"/>
              </a:rPr>
              <a:t>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  <a:sym typeface="Wingdings" pitchFamily="2" charset="2"/>
              </a:rPr>
              <a:t> 두 사물을 구분할 수 있는 강력한 특징 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  <a:sym typeface="Wingdings" pitchFamily="2" charset="2"/>
              </a:rPr>
              <a:t>(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  <a:sym typeface="Wingdings" pitchFamily="2" charset="2"/>
              </a:rPr>
              <a:t>바퀴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  <a:sym typeface="Wingdings" pitchFamily="2" charset="2"/>
              </a:rPr>
              <a:t>)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여러분에게 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바퀴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속성을 알려준 후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아래의 대상이 모터사이클과 자전거 중에 무엇인지 물어보았다면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  <a:sym typeface="Wingdings" pitchFamily="2" charset="2"/>
              </a:rPr>
              <a:t>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  <a:sym typeface="Wingdings" pitchFamily="2" charset="2"/>
              </a:rPr>
              <a:t> 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추가적인 속성 필요 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번호판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페달 등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FF34E3F-5C32-CD44-81F7-78111BAD7900}"/>
              </a:ext>
            </a:extLst>
          </p:cNvPr>
          <p:cNvGrpSpPr/>
          <p:nvPr/>
        </p:nvGrpSpPr>
        <p:grpSpPr>
          <a:xfrm>
            <a:off x="3429000" y="5102208"/>
            <a:ext cx="2105330" cy="1333500"/>
            <a:chOff x="3352800" y="4724400"/>
            <a:chExt cx="2133600" cy="1308100"/>
          </a:xfrm>
        </p:grpSpPr>
        <p:pic>
          <p:nvPicPr>
            <p:cNvPr id="5" name="그림 4" descr="오토바이, 주차이(가) 표시된 사진&#10;&#10;자동 생성된 설명">
              <a:extLst>
                <a:ext uri="{FF2B5EF4-FFF2-40B4-BE49-F238E27FC236}">
                  <a16:creationId xmlns:a16="http://schemas.microsoft.com/office/drawing/2014/main" id="{AD97423E-DC7B-D04F-A3D4-7A7E77744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800" y="4724400"/>
              <a:ext cx="2070100" cy="130810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9066BD8-2774-6B48-95DC-CA3E0FDA01A3}"/>
                </a:ext>
              </a:extLst>
            </p:cNvPr>
            <p:cNvSpPr/>
            <p:nvPr/>
          </p:nvSpPr>
          <p:spPr>
            <a:xfrm>
              <a:off x="5257800" y="5257800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38203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E6813-880E-034A-A6D6-6906ED73F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910" y="269557"/>
            <a:ext cx="8421319" cy="492443"/>
          </a:xfrm>
        </p:spPr>
        <p:txBody>
          <a:bodyPr/>
          <a:lstStyle/>
          <a:p>
            <a:r>
              <a:rPr kumimoji="1" lang="en-US" altLang="ko-KR" sz="3200" b="1" dirty="0"/>
              <a:t>1.6</a:t>
            </a:r>
            <a:r>
              <a:rPr kumimoji="1" lang="ko-KR" altLang="en-US" sz="3200" b="1" dirty="0"/>
              <a:t> 특징 추출</a:t>
            </a:r>
            <a:endParaRPr kumimoji="1" lang="ko-Kore-KR" altLang="en-US" sz="3200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2F6B47-7826-5047-8BC9-D68678EB9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340" y="1066800"/>
            <a:ext cx="8554060" cy="5413020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b="1" dirty="0"/>
              <a:t>1.6.2</a:t>
            </a:r>
            <a:r>
              <a:rPr kumimoji="1" lang="ko-KR" altLang="en-US" b="1" dirty="0"/>
              <a:t> 좋은 특징이란 무엇인가</a:t>
            </a:r>
            <a:endParaRPr kumimoji="1" lang="en-US" altLang="ko-KR" sz="5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일반화 가능한 특징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특징은 </a:t>
            </a:r>
            <a:r>
              <a:rPr kumimoji="1" lang="ko-KR" altLang="en-US" sz="1600" u="sng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대상에서 모두 찾아낼 수 있는 </a:t>
            </a:r>
            <a:r>
              <a:rPr kumimoji="1" lang="ko-KR" altLang="en-US" sz="1600" u="sng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성질</a:t>
            </a:r>
            <a:r>
              <a:rPr kumimoji="1" lang="ko-KR" altLang="en-US" sz="1600" baseline="300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반복성</a:t>
            </a:r>
            <a:r>
              <a:rPr kumimoji="1" lang="en-US" altLang="ko-KR" sz="1600" baseline="30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sz="1600" baseline="30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600" baseline="30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repeatability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이어야 함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특징은 모든 모터사이클에서 찾아낼 수 있는 성질 이어야 함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바퀴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라는 특성의 경우 입력 이미지의 일부를 그대로 복사한 것을 특징으로 사용할 수 없음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사물 인식에서 유용한 특징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것과 구별될 것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추적과 비교가 쉬울 것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배율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밝기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각도가 달라도 일관적 일 것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노이즈가 많은 이미지 또는 대상의 일부만 찍힌 이미지에서도 관찰 가능할 것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3A58513-1EF0-9B4E-A479-CF71568A4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124200"/>
            <a:ext cx="4307417" cy="170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279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E6813-880E-034A-A6D6-6906ED73F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910" y="269557"/>
            <a:ext cx="8421319" cy="492443"/>
          </a:xfrm>
        </p:spPr>
        <p:txBody>
          <a:bodyPr/>
          <a:lstStyle/>
          <a:p>
            <a:r>
              <a:rPr kumimoji="1" lang="en-US" altLang="ko-KR" sz="3200" b="1" dirty="0"/>
              <a:t>1.6</a:t>
            </a:r>
            <a:r>
              <a:rPr kumimoji="1" lang="ko-KR" altLang="en-US" sz="3200" b="1" dirty="0"/>
              <a:t> 특징 추출</a:t>
            </a:r>
            <a:endParaRPr kumimoji="1" lang="ko-Kore-KR" altLang="en-US" sz="3200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2F6B47-7826-5047-8BC9-D68678EB9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340" y="1066800"/>
            <a:ext cx="8554060" cy="3801041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b="1" dirty="0"/>
              <a:t>1.6.3</a:t>
            </a:r>
            <a:r>
              <a:rPr kumimoji="1" lang="ko-KR" altLang="en-US" b="1" dirty="0"/>
              <a:t> 특징 추출하기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자동 추출과 수동 추출</a:t>
            </a:r>
            <a:r>
              <a:rPr kumimoji="1" lang="en-US" altLang="ko-KR" b="1" dirty="0"/>
              <a:t>)</a:t>
            </a:r>
            <a:endParaRPr kumimoji="1" lang="en-US" altLang="ko-KR" sz="5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사람이 직접 추출한 특징을 사용하는 기존 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수동 추출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6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알고리즘이 제대로 성능을 낼 수 있는 특징을 선택하려면 대상 분야에 대한 도메인 지식을 갖춰야 함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수동 추출된 특징은 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SVM 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kumimoji="1" lang="en-US" altLang="ko-KR" sz="16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Adaboost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</a:t>
            </a:r>
            <a:r>
              <a:rPr kumimoji="1" lang="ko-KR" altLang="en-US" sz="16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분류기에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입력하여 예측 결과를 얻고 했음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수동 추출된 특징의 예시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0" lvl="3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6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하르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6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캐스케이드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600" baseline="300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Haar</a:t>
            </a:r>
            <a:r>
              <a:rPr kumimoji="1" lang="en-US" altLang="ko-KR" sz="1600" baseline="30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Cascades</a:t>
            </a:r>
          </a:p>
          <a:p>
            <a:pPr marL="1714500" lvl="3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 불변 특징 변환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600" baseline="30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SIFT</a:t>
            </a:r>
          </a:p>
          <a:p>
            <a:pPr marL="1714500" lvl="3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고속 강인한 특징 추출 </a:t>
            </a:r>
            <a:r>
              <a:rPr kumimoji="1" lang="en-US" altLang="ko-KR" sz="1600" baseline="30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SURF</a:t>
            </a:r>
          </a:p>
          <a:p>
            <a:pPr marL="1714500" lvl="3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기울기 방향성 히스토그램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600" baseline="30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HOG</a:t>
            </a:r>
            <a:endParaRPr kumimoji="1" lang="en-US" altLang="ko-KR" baseline="300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6E2A11-EDCF-704F-BDD6-04925B2DD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5038073"/>
            <a:ext cx="6076950" cy="150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298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E6813-880E-034A-A6D6-6906ED73F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910" y="269557"/>
            <a:ext cx="8421319" cy="492443"/>
          </a:xfrm>
        </p:spPr>
        <p:txBody>
          <a:bodyPr/>
          <a:lstStyle/>
          <a:p>
            <a:r>
              <a:rPr kumimoji="1" lang="en-US" altLang="ko-KR" sz="3200" b="1" dirty="0"/>
              <a:t>1.6</a:t>
            </a:r>
            <a:r>
              <a:rPr kumimoji="1" lang="ko-KR" altLang="en-US" sz="3200" b="1" dirty="0"/>
              <a:t> 특징 추출</a:t>
            </a:r>
            <a:endParaRPr kumimoji="1" lang="ko-Kore-KR" altLang="en-US" sz="3200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2F6B47-7826-5047-8BC9-D68678EB9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340" y="1066800"/>
            <a:ext cx="8554060" cy="3474028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b="1" dirty="0"/>
              <a:t>1.6.3</a:t>
            </a:r>
            <a:r>
              <a:rPr kumimoji="1" lang="ko-KR" altLang="en-US" b="1" dirty="0"/>
              <a:t> 특징 추출하기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자동 추출과 수동 추출</a:t>
            </a:r>
            <a:r>
              <a:rPr kumimoji="1" lang="en-US" altLang="ko-KR" b="1" dirty="0"/>
              <a:t>)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추출된 특징을 사용하는 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딥러닝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 추출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6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딥러닝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모델의 출현 이후 사람이 직접 특징을 추출할 필요가 없어짐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신경망이 자동으로 특징을 추출하고 뉴런 간의 연결에 부여된 가중치를 통해 출력에 미치는 각 특징의 중요도를 학습함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신경망은 특징 </a:t>
            </a:r>
            <a:r>
              <a:rPr kumimoji="1" lang="ko-KR" altLang="en-US" sz="16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추출기와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분류기의 기능을 합친 것으로 불 수 있으며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특징 추출과 분류를 동시에 학습할 수 있음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점이 사람이 직접 추출한 특징을 필요로 하는 기존 </a:t>
            </a:r>
            <a:r>
              <a:rPr kumimoji="1" lang="ko-KR" altLang="en-US" sz="16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모델과의 </a:t>
            </a:r>
            <a:r>
              <a:rPr kumimoji="1" lang="ko-KR" altLang="en-US" sz="16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차이점임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DC51DD-405D-674F-A710-8C3D28D23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540828"/>
            <a:ext cx="73660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5076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E6813-880E-034A-A6D6-6906ED73F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910" y="269557"/>
            <a:ext cx="8421319" cy="492443"/>
          </a:xfrm>
        </p:spPr>
        <p:txBody>
          <a:bodyPr/>
          <a:lstStyle/>
          <a:p>
            <a:r>
              <a:rPr kumimoji="1" lang="en-US" altLang="ko-KR" sz="3200" b="1" dirty="0"/>
              <a:t>1.7</a:t>
            </a:r>
            <a:r>
              <a:rPr kumimoji="1" lang="ko-KR" altLang="en-US" sz="3200" b="1" dirty="0"/>
              <a:t> 분류 학습 알고리즘</a:t>
            </a:r>
            <a:endParaRPr kumimoji="1" lang="ko-Kore-KR" altLang="en-US" sz="3200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2F6B47-7826-5047-8BC9-D68678EB9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340" y="1066800"/>
            <a:ext cx="8554060" cy="2920030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b="1" dirty="0"/>
              <a:t>신경망 기반 이미지 분류</a:t>
            </a:r>
            <a:endParaRPr kumimoji="1" lang="en-US" altLang="ko-KR" b="1" dirty="0"/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신경망은 이미지의 특징을 자동으로 추출하며 동시에 예측한 레이블을 출력하는 분류기 역할까지 수행함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신경망의 층수가 깊을 수록 데이터셋에서 더 많은 특징을 학습할 수 있음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신경망의 마지막 층은 예측 결과 레이블을 출력하는 분류기 역할을 수행함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3B9692-EBC5-5541-9A4D-43A4147F8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124200"/>
            <a:ext cx="4953000" cy="334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9481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E6813-880E-034A-A6D6-6906ED73F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910" y="269557"/>
            <a:ext cx="8421319" cy="492443"/>
          </a:xfrm>
        </p:spPr>
        <p:txBody>
          <a:bodyPr/>
          <a:lstStyle/>
          <a:p>
            <a:r>
              <a:rPr kumimoji="1" lang="en-US" altLang="ko-KR" sz="3200" b="1" dirty="0"/>
              <a:t>1.8</a:t>
            </a:r>
            <a:r>
              <a:rPr kumimoji="1" lang="ko-KR" altLang="en-US" sz="3200" b="1" dirty="0"/>
              <a:t> 마치며</a:t>
            </a:r>
            <a:endParaRPr kumimoji="1" lang="ko-Kore-KR" altLang="en-US" sz="3200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2F6B47-7826-5047-8BC9-D68678EB9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340" y="1066800"/>
            <a:ext cx="8554060" cy="4120359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800" dirty="0"/>
              <a:t>사람의 시각 시스템과 컴퓨터의 비전 시스템은 모두 감지 장치와 해석 장치로 구성된다</a:t>
            </a:r>
            <a:r>
              <a:rPr kumimoji="1" lang="en-US" altLang="ko-KR" sz="1800" dirty="0"/>
              <a:t>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800" dirty="0"/>
              <a:t>해석 과정은 데이터 입력</a:t>
            </a:r>
            <a:r>
              <a:rPr kumimoji="1" lang="en-US" altLang="ko-KR" sz="1800" dirty="0"/>
              <a:t>,</a:t>
            </a:r>
            <a:r>
              <a:rPr kumimoji="1" lang="ko-KR" altLang="en-US" sz="1800" dirty="0"/>
              <a:t> 데이터 전처리</a:t>
            </a:r>
            <a:r>
              <a:rPr kumimoji="1" lang="en-US" altLang="ko-KR" sz="1800" dirty="0"/>
              <a:t>,</a:t>
            </a:r>
            <a:r>
              <a:rPr kumimoji="1" lang="ko-KR" altLang="en-US" sz="1800" dirty="0"/>
              <a:t> 특징 추출</a:t>
            </a:r>
            <a:r>
              <a:rPr kumimoji="1" lang="en-US" altLang="ko-KR" sz="1800" dirty="0"/>
              <a:t>,</a:t>
            </a:r>
            <a:r>
              <a:rPr kumimoji="1" lang="ko-KR" altLang="en-US" sz="1800" dirty="0"/>
              <a:t> 모델 생성으로 구성된다</a:t>
            </a:r>
            <a:r>
              <a:rPr kumimoji="1" lang="en-US" altLang="ko-KR" sz="1800" dirty="0"/>
              <a:t>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800" dirty="0"/>
              <a:t>이미지를 </a:t>
            </a:r>
            <a:r>
              <a:rPr kumimoji="1" lang="en-US" altLang="ko-KR" sz="1800" dirty="0"/>
              <a:t>x</a:t>
            </a:r>
            <a:r>
              <a:rPr kumimoji="1" lang="ko-KR" altLang="en-US" sz="1800" dirty="0"/>
              <a:t>와 </a:t>
            </a:r>
            <a:r>
              <a:rPr kumimoji="1" lang="en-US" altLang="ko-KR" sz="1800" dirty="0"/>
              <a:t>y</a:t>
            </a:r>
            <a:r>
              <a:rPr kumimoji="1" lang="ko-KR" altLang="en-US" sz="1800" dirty="0"/>
              <a:t>의 함수 형태로 나타낼 수 있다</a:t>
            </a:r>
            <a:r>
              <a:rPr kumimoji="1" lang="en-US" altLang="ko-KR" sz="1800" dirty="0"/>
              <a:t>.</a:t>
            </a:r>
            <a:r>
              <a:rPr kumimoji="1" lang="ko-KR" altLang="en-US" sz="1800" dirty="0"/>
              <a:t> 컴퓨터는 픽셀 값의 행렬 형태로 이미지를 이해한다</a:t>
            </a:r>
            <a:r>
              <a:rPr kumimoji="1" lang="en-US" altLang="ko-KR" sz="1800" dirty="0"/>
              <a:t>.</a:t>
            </a:r>
            <a:r>
              <a:rPr kumimoji="1" lang="ko-KR" altLang="en-US" sz="1800" dirty="0"/>
              <a:t> </a:t>
            </a:r>
            <a:r>
              <a:rPr kumimoji="1" lang="ko-KR" altLang="en-US" sz="1800" dirty="0" err="1"/>
              <a:t>회색조</a:t>
            </a:r>
            <a:r>
              <a:rPr kumimoji="1" lang="ko-KR" altLang="en-US" sz="1800" dirty="0"/>
              <a:t> 이미지는 채널 </a:t>
            </a:r>
            <a:r>
              <a:rPr kumimoji="1" lang="en-US" altLang="ko-KR" sz="1800" dirty="0"/>
              <a:t>1</a:t>
            </a:r>
            <a:r>
              <a:rPr kumimoji="1" lang="ko-KR" altLang="en-US" sz="1800" dirty="0"/>
              <a:t>개</a:t>
            </a:r>
            <a:r>
              <a:rPr kumimoji="1" lang="en-US" altLang="ko-KR" sz="1800" dirty="0"/>
              <a:t>,</a:t>
            </a:r>
            <a:r>
              <a:rPr kumimoji="1" lang="ko-KR" altLang="en-US" sz="1800" dirty="0"/>
              <a:t> 컬러 이미지는 채널 </a:t>
            </a:r>
            <a:r>
              <a:rPr kumimoji="1" lang="en-US" altLang="ko-KR" sz="1800" dirty="0"/>
              <a:t>3</a:t>
            </a:r>
            <a:r>
              <a:rPr kumimoji="1" lang="ko-KR" altLang="en-US" sz="1800" dirty="0"/>
              <a:t>개다</a:t>
            </a:r>
            <a:r>
              <a:rPr kumimoji="1" lang="en-US" altLang="ko-KR" sz="1800" dirty="0"/>
              <a:t>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800" dirty="0"/>
              <a:t>이미지 처리 기법은 데이터 셋과 해결하려는 문제의 종류에 따라 달라진다</a:t>
            </a:r>
            <a:r>
              <a:rPr kumimoji="1" lang="en-US" altLang="ko-KR" sz="1800" dirty="0"/>
              <a:t>.</a:t>
            </a:r>
            <a:r>
              <a:rPr kumimoji="1" lang="ko-KR" altLang="en-US" sz="1800" dirty="0"/>
              <a:t> 상화에 맞춰 컬러 이미지를 </a:t>
            </a:r>
            <a:r>
              <a:rPr kumimoji="1" lang="ko-KR" altLang="en-US" sz="1800" dirty="0" err="1"/>
              <a:t>회색조로</a:t>
            </a:r>
            <a:r>
              <a:rPr kumimoji="1" lang="ko-KR" altLang="en-US" sz="1800" dirty="0"/>
              <a:t> 변환하거나</a:t>
            </a:r>
            <a:r>
              <a:rPr kumimoji="1" lang="en-US" altLang="ko-KR" sz="1800" dirty="0"/>
              <a:t>,</a:t>
            </a:r>
            <a:r>
              <a:rPr kumimoji="1" lang="ko-KR" altLang="en-US" sz="1800" dirty="0"/>
              <a:t> 신경망 입력 크기에 맞게 이미지 크기를 조정하거나</a:t>
            </a:r>
            <a:r>
              <a:rPr kumimoji="1" lang="en-US" altLang="ko-KR" sz="1800" dirty="0"/>
              <a:t>,</a:t>
            </a:r>
            <a:r>
              <a:rPr kumimoji="1" lang="ko-KR" altLang="en-US" sz="1800" dirty="0"/>
              <a:t> 데이터를 강화하는 방법이 사용된다</a:t>
            </a:r>
            <a:r>
              <a:rPr kumimoji="1" lang="en-US" altLang="ko-KR" sz="1800" dirty="0"/>
              <a:t>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800" dirty="0"/>
              <a:t>특징은 이미지에 실린 대상을 분류하기 위해 사용되는 속성이다</a:t>
            </a:r>
            <a:r>
              <a:rPr kumimoji="1" lang="en-US" altLang="ko-KR" sz="1800" dirty="0"/>
              <a:t>.</a:t>
            </a:r>
            <a:r>
              <a:rPr kumimoji="1" lang="ko-KR" altLang="en-US" sz="1800" dirty="0"/>
              <a:t> 고전적인 </a:t>
            </a:r>
            <a:r>
              <a:rPr kumimoji="1" lang="ko-KR" altLang="en-US" sz="1800" dirty="0" err="1"/>
              <a:t>머신러닝</a:t>
            </a:r>
            <a:r>
              <a:rPr kumimoji="1" lang="ko-KR" altLang="en-US" sz="1800" dirty="0"/>
              <a:t> 알고리즘에는 다양한 특징 추출 기법이 쓰인다</a:t>
            </a:r>
            <a:r>
              <a:rPr kumimoji="1" lang="en-US" altLang="ko-KR" sz="1800" dirty="0"/>
              <a:t>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sz="18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188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E6813-880E-034A-A6D6-6906ED73F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910" y="269557"/>
            <a:ext cx="8421319" cy="492443"/>
          </a:xfrm>
        </p:spPr>
        <p:txBody>
          <a:bodyPr/>
          <a:lstStyle/>
          <a:p>
            <a:r>
              <a:rPr kumimoji="1" lang="en-US" altLang="ko-KR" sz="3200" b="1" dirty="0"/>
              <a:t>1.1</a:t>
            </a:r>
            <a:r>
              <a:rPr kumimoji="1" lang="ko-KR" altLang="en-US" sz="3200" b="1" dirty="0"/>
              <a:t> 컴퓨터 비전</a:t>
            </a:r>
            <a:endParaRPr kumimoji="1" lang="ko-Kore-KR" altLang="en-US" sz="3200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2F6B47-7826-5047-8BC9-D68678EB9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340" y="1066800"/>
            <a:ext cx="8421319" cy="2920030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b="1" dirty="0"/>
              <a:t>1.1.1</a:t>
            </a:r>
            <a:r>
              <a:rPr kumimoji="1" lang="ko-KR" altLang="en-US" b="1" dirty="0"/>
              <a:t> 시각적 인지 </a:t>
            </a:r>
            <a:r>
              <a:rPr kumimoji="1" lang="en-US" altLang="ko-KR" b="1" dirty="0"/>
              <a:t>(Visual Perception)</a:t>
            </a:r>
            <a:r>
              <a:rPr kumimoji="1" lang="ko-KR" altLang="en-US" b="1" dirty="0"/>
              <a:t> 란 무엇인가</a:t>
            </a:r>
            <a:endParaRPr kumimoji="1" lang="en-US" altLang="ko-KR" b="1" dirty="0"/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주변 환경을 스캔하는 것만으로 인지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(perception)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말할 수 없으며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시각적 입력을 통해 주변에 위치한 사물과 그 상태를 이해하는 것을 시각적 인지라 말함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 다른 정의로는 시각적 입력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(visual input)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관찰하는 행위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시각적 인지의 예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자율주행자동차의 보행자 인식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차선 인식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신호등 상태 인식 등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 descr="텍스트, 장면, 길, 도로이(가) 표시된 사진&#10;&#10;자동 생성된 설명">
            <a:extLst>
              <a:ext uri="{FF2B5EF4-FFF2-40B4-BE49-F238E27FC236}">
                <a16:creationId xmlns:a16="http://schemas.microsoft.com/office/drawing/2014/main" id="{D1CCDD87-1BAD-43F9-1017-0BCFCD497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383" y="4038600"/>
            <a:ext cx="4195817" cy="18305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5A6F0BE-FD93-B2C4-38C0-1469177EBD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52" y="4038600"/>
            <a:ext cx="3089931" cy="183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629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E6813-880E-034A-A6D6-6906ED73F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910" y="269557"/>
            <a:ext cx="8421319" cy="492443"/>
          </a:xfrm>
        </p:spPr>
        <p:txBody>
          <a:bodyPr/>
          <a:lstStyle/>
          <a:p>
            <a:r>
              <a:rPr kumimoji="1" lang="en-US" altLang="ko-KR" sz="3200" b="1" dirty="0"/>
              <a:t>1.1</a:t>
            </a:r>
            <a:r>
              <a:rPr kumimoji="1" lang="ko-KR" altLang="en-US" sz="3200" b="1" dirty="0"/>
              <a:t> 컴퓨터 비전</a:t>
            </a:r>
            <a:endParaRPr kumimoji="1" lang="ko-Kore-KR" altLang="en-US" sz="3200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2F6B47-7826-5047-8BC9-D68678EB9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340" y="1066800"/>
            <a:ext cx="8421319" cy="3223959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b="1" dirty="0"/>
              <a:t>1.1.2</a:t>
            </a:r>
            <a:r>
              <a:rPr kumimoji="1" lang="ko-KR" altLang="en-US" b="1" dirty="0"/>
              <a:t> 비전 시스템 </a:t>
            </a:r>
            <a:r>
              <a:rPr kumimoji="1" lang="en-US" altLang="ko-KR" b="1" dirty="0"/>
              <a:t>(Vision Systems)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비전 시스템의 정의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전통적으로 이미지 처리 기법만 컴퓨터 비전 시스템의 전부라 생각해 옴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최근에는 이미지 처리 기법 뿐만 아니라 이미지를 통해 어떤 일이 일어났는지 이해하는 것을 포함하여 컴퓨터 비전 시스템이라 정의함</a:t>
            </a:r>
            <a:b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kumimoji="1" lang="en-US" altLang="ko-KR" sz="5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사람의 시각 시스템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(Human Vision Systems)</a:t>
            </a: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시각 시스템은 이미지를 받아들이는 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시각 센서인 눈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이미지를 해석하는 뇌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구성됨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시스템의 출력은 이미지에서 얻은 데이터를 기반으로 한 이미지 요소에 대한 예측 결과임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A500FF-9672-F241-AA43-94A5422CBAE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69" y="4394830"/>
            <a:ext cx="4831031" cy="210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988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E6813-880E-034A-A6D6-6906ED73F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910" y="269557"/>
            <a:ext cx="8421319" cy="492443"/>
          </a:xfrm>
        </p:spPr>
        <p:txBody>
          <a:bodyPr/>
          <a:lstStyle/>
          <a:p>
            <a:r>
              <a:rPr kumimoji="1" lang="en-US" altLang="ko-KR" sz="3200" b="1" dirty="0"/>
              <a:t>1.1</a:t>
            </a:r>
            <a:r>
              <a:rPr kumimoji="1" lang="ko-KR" altLang="en-US" sz="3200" b="1" dirty="0"/>
              <a:t> 컴퓨터 비전</a:t>
            </a:r>
            <a:endParaRPr kumimoji="1" lang="ko-Kore-KR" altLang="en-US" sz="3200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2F6B47-7826-5047-8BC9-D68678EB9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340" y="1066800"/>
            <a:ext cx="8421319" cy="232371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b="1" dirty="0"/>
              <a:t>1.1.2</a:t>
            </a:r>
            <a:r>
              <a:rPr kumimoji="1" lang="ko-KR" altLang="en-US" b="1" dirty="0"/>
              <a:t> 비전 시스템 </a:t>
            </a:r>
            <a:r>
              <a:rPr kumimoji="1" lang="en-US" altLang="ko-KR" b="1" dirty="0"/>
              <a:t>(Vision Systems)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인공지능의 비전 시스템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(AI Vision Systems)</a:t>
            </a: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인공지능 비전 시스템 연구는 사람의 시각 시스템을 착안하여 시작 되었음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최근 사람의 시각 능력을 머신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(computer)</a:t>
            </a:r>
            <a:r>
              <a:rPr kumimoji="1" lang="ko-KR" altLang="en-US" sz="16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복제하는 놀라운 일을 해냈음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인공지능 비전 시스템 역시 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눈의 역할을 하는 감지 장치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뇌의 기능을 맡아 이미지를 해석하는 알고리즘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이렇게 두 가지 요소로 구성됨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B5DCA3-B34B-C846-A741-E141F61E2B2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731889"/>
            <a:ext cx="5680146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97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E6813-880E-034A-A6D6-6906ED73F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910" y="269557"/>
            <a:ext cx="8421319" cy="492443"/>
          </a:xfrm>
        </p:spPr>
        <p:txBody>
          <a:bodyPr/>
          <a:lstStyle/>
          <a:p>
            <a:r>
              <a:rPr kumimoji="1" lang="en-US" altLang="ko-KR" sz="3200" b="1" dirty="0"/>
              <a:t>1.1</a:t>
            </a:r>
            <a:r>
              <a:rPr kumimoji="1" lang="ko-KR" altLang="en-US" sz="3200" b="1" dirty="0"/>
              <a:t> 컴퓨터 비전</a:t>
            </a:r>
            <a:endParaRPr kumimoji="1" lang="ko-Kore-KR" altLang="en-US" sz="3200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2F6B47-7826-5047-8BC9-D68678EB9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340" y="1066800"/>
            <a:ext cx="8421319" cy="5439951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b="1" dirty="0"/>
              <a:t>1.1.3</a:t>
            </a:r>
            <a:r>
              <a:rPr kumimoji="1" lang="ko-KR" altLang="en-US" b="1" dirty="0"/>
              <a:t> 감지 장치 </a:t>
            </a:r>
            <a:r>
              <a:rPr kumimoji="1" lang="en-US" altLang="ko-KR" b="1" dirty="0"/>
              <a:t>(Sensing devices)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비전 시스템은 특정 태스크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(specific task)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수행하도록 설계되었으며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시스템의 목적에 맞는 감지 장치를 선택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것이 중요함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감지 장치로의 예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카메라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레이다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엑스레이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CT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스캔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라이다 등 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비전 시스템은 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감지 장치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이들의 조합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주변 환경 정보를 얻음</a:t>
            </a:r>
            <a:b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kumimoji="1" lang="en-US" altLang="ko-KR" sz="5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자율주행자동차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라이다 </a:t>
            </a:r>
            <a:r>
              <a:rPr kumimoji="1" lang="en-US" altLang="ko-KR" sz="1400" baseline="30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Lidar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고해상도 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3D 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지도 제작 및 위치를 인식할 때 사용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카메라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교통 표지판이나 도로의 표시를 인식할 때 사용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레이다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aseline="30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Radar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사물의 거리와 현재 속도를 인식할 때 사용</a:t>
            </a:r>
            <a:b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kumimoji="1" lang="en-US" altLang="ko-KR" sz="5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의학 진단 영역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엑스레이나 방사선 단층 촬영을 감지 장치로 사용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sz="5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농업용 시각 시스템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 다른 유형의 레이다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Picture 4" descr="http://res.thegear.co.kr/images/20180320/20180320090921881803.jpg">
            <a:extLst>
              <a:ext uri="{FF2B5EF4-FFF2-40B4-BE49-F238E27FC236}">
                <a16:creationId xmlns:a16="http://schemas.microsoft.com/office/drawing/2014/main" id="{96843B35-2271-7745-8114-24CD0EE2A1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60"/>
          <a:stretch/>
        </p:blipFill>
        <p:spPr bwMode="auto">
          <a:xfrm>
            <a:off x="5715000" y="4876800"/>
            <a:ext cx="3404305" cy="1676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253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E6813-880E-034A-A6D6-6906ED73F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910" y="269557"/>
            <a:ext cx="8421319" cy="492443"/>
          </a:xfrm>
        </p:spPr>
        <p:txBody>
          <a:bodyPr/>
          <a:lstStyle/>
          <a:p>
            <a:r>
              <a:rPr kumimoji="1" lang="en-US" altLang="ko-KR" sz="3200" b="1" dirty="0"/>
              <a:t>1.1</a:t>
            </a:r>
            <a:r>
              <a:rPr kumimoji="1" lang="ko-KR" altLang="en-US" sz="3200" b="1" dirty="0"/>
              <a:t> 컴퓨터 비전</a:t>
            </a:r>
            <a:endParaRPr kumimoji="1" lang="ko-Kore-KR" altLang="en-US" sz="3200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2F6B47-7826-5047-8BC9-D68678EB9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340" y="1066800"/>
            <a:ext cx="8421319" cy="3335528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b="1" dirty="0"/>
              <a:t>1.1.4</a:t>
            </a:r>
            <a:r>
              <a:rPr kumimoji="1" lang="ko-KR" altLang="en-US" b="1" dirty="0"/>
              <a:t> 해석 장치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해석 장치는 감지 장치에서 출력된 이미지를 전달받아 사물을 인식할 수 있는 특징과 패턴을 학습하는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시각 시스템의 뇌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역할을 담당함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비전 알고리즘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해석 장치의 역할을 담당함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최근 우리의 뇌로부터 영감을 받아 뇌의 동작을 분석하는 방법으로 인공 뇌를 만들려는 시도가 이루어 졌고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 결과가 바로 </a:t>
            </a: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인공 신경망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(ANN: Artificial Neural Network)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해당됨</a:t>
            </a:r>
            <a:endParaRPr kumimoji="1" lang="en-US" altLang="ko-KR" sz="5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95857E-E95C-B140-A23B-40D105422F1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156" y="4038600"/>
            <a:ext cx="5209687" cy="2438400"/>
          </a:xfrm>
          <a:prstGeom prst="rect">
            <a:avLst/>
          </a:prstGeom>
        </p:spPr>
      </p:pic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038256C5-4E77-B24E-ACF0-375364144D6B}"/>
              </a:ext>
            </a:extLst>
          </p:cNvPr>
          <p:cNvSpPr/>
          <p:nvPr/>
        </p:nvSpPr>
        <p:spPr>
          <a:xfrm>
            <a:off x="4800600" y="4648200"/>
            <a:ext cx="304800" cy="609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CEA96-C35E-8649-A08D-4D6CD8FDA1C0}"/>
              </a:ext>
            </a:extLst>
          </p:cNvPr>
          <p:cNvSpPr txBox="1"/>
          <p:nvPr/>
        </p:nvSpPr>
        <p:spPr>
          <a:xfrm>
            <a:off x="4953000" y="6193905"/>
            <a:ext cx="2393604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ko-Kore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생물학적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뉴런과 인공 뉴런의 유사성</a:t>
            </a:r>
            <a:endParaRPr kumimoji="1" lang="ko-Kore-KR" altLang="en-US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9209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E6813-880E-034A-A6D6-6906ED73F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910" y="269557"/>
            <a:ext cx="8421319" cy="492443"/>
          </a:xfrm>
        </p:spPr>
        <p:txBody>
          <a:bodyPr/>
          <a:lstStyle/>
          <a:p>
            <a:r>
              <a:rPr kumimoji="1" lang="en-US" altLang="ko-KR" sz="3200" b="1" dirty="0"/>
              <a:t>1.1</a:t>
            </a:r>
            <a:r>
              <a:rPr kumimoji="1" lang="ko-KR" altLang="en-US" sz="3200" b="1" dirty="0"/>
              <a:t> 컴퓨터 비전</a:t>
            </a:r>
            <a:endParaRPr kumimoji="1" lang="ko-Kore-KR" altLang="en-US" sz="3200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2F6B47-7826-5047-8BC9-D68678EB9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340" y="1066800"/>
            <a:ext cx="8421319" cy="2504532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b="1" dirty="0"/>
              <a:t>1.1.4</a:t>
            </a:r>
            <a:r>
              <a:rPr kumimoji="1" lang="ko-KR" altLang="en-US" b="1" dirty="0"/>
              <a:t> 해석 장치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과학자들은 생물학적 뉴런의 학습 능력을 모방해서 뉴런을 서로 연결한 구조를 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만듬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사람의 뇌에서 일어나는 정보 처리 과정을 그대로 모방한 인공 뉴런은 입력된 신호가 일정 이상 활성화되면 자신과 연결된 모든 뉴런에 신호를 일으킴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각각의 뉴런은 매우 단순한 구조를 가졌지만 뉴런 수백만 개를 모아 서로 연결하고 층을 구성하면 학습 능력을 보이게 됨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 descr="벡터그래픽이(가) 표시된 사진&#10;&#10;자동 생성된 설명">
            <a:extLst>
              <a:ext uri="{FF2B5EF4-FFF2-40B4-BE49-F238E27FC236}">
                <a16:creationId xmlns:a16="http://schemas.microsoft.com/office/drawing/2014/main" id="{6A836D2C-57A6-574F-870F-004E63D7C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733800"/>
            <a:ext cx="2256562" cy="225656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335D58-AA83-EF46-8DC9-7394DED59212}"/>
              </a:ext>
            </a:extLst>
          </p:cNvPr>
          <p:cNvSpPr/>
          <p:nvPr/>
        </p:nvSpPr>
        <p:spPr>
          <a:xfrm>
            <a:off x="2957081" y="6076890"/>
            <a:ext cx="3505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0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https://www.cloudpainter.com/ai-art-blog/2018/1/27/the-first-sparks-of-artificial-creativity</a:t>
            </a:r>
          </a:p>
        </p:txBody>
      </p:sp>
    </p:spTree>
    <p:extLst>
      <p:ext uri="{BB962C8B-B14F-4D97-AF65-F5344CB8AC3E}">
        <p14:creationId xmlns:p14="http://schemas.microsoft.com/office/powerpoint/2010/main" val="2305691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2483</TotalTime>
  <Words>2502</Words>
  <Application>Microsoft Macintosh PowerPoint</Application>
  <PresentationFormat>화면 슬라이드 쇼(4:3)</PresentationFormat>
  <Paragraphs>269</Paragraphs>
  <Slides>38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5" baseType="lpstr">
      <vt:lpstr>AppleMyungjo</vt:lpstr>
      <vt:lpstr>HGGGothicssi_Pro 80g</vt:lpstr>
      <vt:lpstr>NanumBarunGothic</vt:lpstr>
      <vt:lpstr>Calibri</vt:lpstr>
      <vt:lpstr>Times New Roman</vt:lpstr>
      <vt:lpstr>Wingdings</vt:lpstr>
      <vt:lpstr>Office Theme</vt:lpstr>
      <vt:lpstr>PowerPoint 프레젠테이션</vt:lpstr>
      <vt:lpstr>PowerPoint 프레젠테이션</vt:lpstr>
      <vt:lpstr>1.1 컴퓨터 비전</vt:lpstr>
      <vt:lpstr>1.1 컴퓨터 비전</vt:lpstr>
      <vt:lpstr>1.1 컴퓨터 비전</vt:lpstr>
      <vt:lpstr>1.1 컴퓨터 비전</vt:lpstr>
      <vt:lpstr>1.1 컴퓨터 비전</vt:lpstr>
      <vt:lpstr>1.1 컴퓨터 비전</vt:lpstr>
      <vt:lpstr>1.1 컴퓨터 비전</vt:lpstr>
      <vt:lpstr>1.1 컴퓨터 비전</vt:lpstr>
      <vt:lpstr>1.1 컴퓨터 비전</vt:lpstr>
      <vt:lpstr>1.2 컴퓨터 비전 응용 분야</vt:lpstr>
      <vt:lpstr>1.2 컴퓨터 비전 응용 분야</vt:lpstr>
      <vt:lpstr>1.2 컴퓨터 비전 응용 분야</vt:lpstr>
      <vt:lpstr>1.2 컴퓨터 비전 응용 분야</vt:lpstr>
      <vt:lpstr>1.2 컴퓨터 비전 응용 분야</vt:lpstr>
      <vt:lpstr>1.2 컴퓨터 비전 응용 분야</vt:lpstr>
      <vt:lpstr>1.2 컴퓨터 비전 응용 분야</vt:lpstr>
      <vt:lpstr>1.3 컴퓨터 비전 파이프라인 전체 처리 과정</vt:lpstr>
      <vt:lpstr>1.3 컴퓨터 비전 파이프라인 전체 처리 과정</vt:lpstr>
      <vt:lpstr>1.3 컴퓨터 비전 파이프라인 전체 처리 과정</vt:lpstr>
      <vt:lpstr>1.4 이미지 입력</vt:lpstr>
      <vt:lpstr>1.4 이미지 입력</vt:lpstr>
      <vt:lpstr>1.4 이미지 입력</vt:lpstr>
      <vt:lpstr>1.4 이미지 입력</vt:lpstr>
      <vt:lpstr>1.4 이미지 입력</vt:lpstr>
      <vt:lpstr>1.4 이미지 입력</vt:lpstr>
      <vt:lpstr>1.5 이미지 전처리</vt:lpstr>
      <vt:lpstr>1.5 이미지 전처리</vt:lpstr>
      <vt:lpstr>1.5 이미지 전처리</vt:lpstr>
      <vt:lpstr>1.5 이미지 전처리</vt:lpstr>
      <vt:lpstr>1.6 특징 추출</vt:lpstr>
      <vt:lpstr>1.6 특징 추출</vt:lpstr>
      <vt:lpstr>1.6 특징 추출</vt:lpstr>
      <vt:lpstr>1.6 특징 추출</vt:lpstr>
      <vt:lpstr>1.6 특징 추출</vt:lpstr>
      <vt:lpstr>1.7 분류 학습 알고리즘</vt:lpstr>
      <vt:lpstr>1.8 마치며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선미</dc:creator>
  <cp:lastModifiedBy>최유경</cp:lastModifiedBy>
  <cp:revision>73</cp:revision>
  <dcterms:created xsi:type="dcterms:W3CDTF">2020-08-29T22:01:17Z</dcterms:created>
  <dcterms:modified xsi:type="dcterms:W3CDTF">2024-03-06T02:51:54Z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2020-07-10T00:00:00Z</vt:filetime>
  </property>
  <property fmtid="{D5CDD505-2E9C-101B-9397-08002B2CF9AE}" pid="3" name="LastSaved">
    <vt:filetime>2020-08-29T00:00:00Z</vt:filetime>
  </property>
</Properties>
</file>